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3" r:id="rId1"/>
  </p:sldMasterIdLst>
  <p:notesMasterIdLst>
    <p:notesMasterId r:id="rId112"/>
  </p:notesMasterIdLst>
  <p:sldIdLst>
    <p:sldId id="412" r:id="rId2"/>
    <p:sldId id="338" r:id="rId3"/>
    <p:sldId id="260" r:id="rId4"/>
    <p:sldId id="334" r:id="rId5"/>
    <p:sldId id="419" r:id="rId6"/>
    <p:sldId id="420" r:id="rId7"/>
    <p:sldId id="339" r:id="rId8"/>
    <p:sldId id="337" r:id="rId9"/>
    <p:sldId id="340" r:id="rId10"/>
    <p:sldId id="341" r:id="rId11"/>
    <p:sldId id="343" r:id="rId12"/>
    <p:sldId id="344" r:id="rId13"/>
    <p:sldId id="345" r:id="rId14"/>
    <p:sldId id="347" r:id="rId15"/>
    <p:sldId id="346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8" r:id="rId25"/>
    <p:sldId id="359" r:id="rId26"/>
    <p:sldId id="360" r:id="rId27"/>
    <p:sldId id="357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80" r:id="rId47"/>
    <p:sldId id="379" r:id="rId48"/>
    <p:sldId id="381" r:id="rId49"/>
    <p:sldId id="382" r:id="rId50"/>
    <p:sldId id="383" r:id="rId51"/>
    <p:sldId id="384" r:id="rId52"/>
    <p:sldId id="385" r:id="rId53"/>
    <p:sldId id="386" r:id="rId54"/>
    <p:sldId id="387" r:id="rId55"/>
    <p:sldId id="388" r:id="rId56"/>
    <p:sldId id="415" r:id="rId57"/>
    <p:sldId id="416" r:id="rId58"/>
    <p:sldId id="421" r:id="rId59"/>
    <p:sldId id="401" r:id="rId60"/>
    <p:sldId id="414" r:id="rId61"/>
    <p:sldId id="402" r:id="rId62"/>
    <p:sldId id="410" r:id="rId63"/>
    <p:sldId id="389" r:id="rId64"/>
    <p:sldId id="390" r:id="rId65"/>
    <p:sldId id="391" r:id="rId66"/>
    <p:sldId id="392" r:id="rId67"/>
    <p:sldId id="393" r:id="rId68"/>
    <p:sldId id="394" r:id="rId69"/>
    <p:sldId id="256" r:id="rId70"/>
    <p:sldId id="257" r:id="rId71"/>
    <p:sldId id="258" r:id="rId72"/>
    <p:sldId id="259" r:id="rId73"/>
    <p:sldId id="417" r:id="rId74"/>
    <p:sldId id="418" r:id="rId75"/>
    <p:sldId id="262" r:id="rId76"/>
    <p:sldId id="263" r:id="rId77"/>
    <p:sldId id="264" r:id="rId78"/>
    <p:sldId id="265" r:id="rId79"/>
    <p:sldId id="266" r:id="rId80"/>
    <p:sldId id="267" r:id="rId81"/>
    <p:sldId id="268" r:id="rId82"/>
    <p:sldId id="269" r:id="rId83"/>
    <p:sldId id="270" r:id="rId84"/>
    <p:sldId id="271" r:id="rId85"/>
    <p:sldId id="272" r:id="rId86"/>
    <p:sldId id="273" r:id="rId87"/>
    <p:sldId id="274" r:id="rId88"/>
    <p:sldId id="275" r:id="rId89"/>
    <p:sldId id="276" r:id="rId90"/>
    <p:sldId id="277" r:id="rId91"/>
    <p:sldId id="278" r:id="rId92"/>
    <p:sldId id="396" r:id="rId93"/>
    <p:sldId id="397" r:id="rId94"/>
    <p:sldId id="413" r:id="rId95"/>
    <p:sldId id="398" r:id="rId96"/>
    <p:sldId id="399" r:id="rId97"/>
    <p:sldId id="400" r:id="rId98"/>
    <p:sldId id="261" r:id="rId99"/>
    <p:sldId id="403" r:id="rId100"/>
    <p:sldId id="404" r:id="rId101"/>
    <p:sldId id="405" r:id="rId102"/>
    <p:sldId id="406" r:id="rId103"/>
    <p:sldId id="407" r:id="rId104"/>
    <p:sldId id="408" r:id="rId105"/>
    <p:sldId id="409" r:id="rId106"/>
    <p:sldId id="411" r:id="rId107"/>
    <p:sldId id="332" r:id="rId108"/>
    <p:sldId id="333" r:id="rId109"/>
    <p:sldId id="335" r:id="rId110"/>
    <p:sldId id="336" r:id="rId111"/>
  </p:sldIdLst>
  <p:sldSz cx="8783638" cy="5145088"/>
  <p:notesSz cx="6858000" cy="9144000"/>
  <p:defaultTextStyle>
    <a:defPPr marL="0" marR="0" indent="0" algn="l" defTabSz="66846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334233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668466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002699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336931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1671165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005397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2339630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2673863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EA2"/>
    <a:srgbClr val="9BE3AC"/>
    <a:srgbClr val="FFFFFF"/>
    <a:srgbClr val="41D371"/>
    <a:srgbClr val="005E7F"/>
    <a:srgbClr val="38BE73"/>
    <a:srgbClr val="4AD46D"/>
    <a:srgbClr val="27A176"/>
    <a:srgbClr val="B7EDB1"/>
    <a:srgbClr val="6AD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ACA"/>
          </a:solidFill>
        </a:fill>
      </a:tcStyle>
    </a:wholeTbl>
    <a:band2H>
      <a:tcTxStyle/>
      <a:tcStyle>
        <a:tcBdr/>
        <a:fill>
          <a:solidFill>
            <a:srgbClr val="F1F5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94008" autoAdjust="0"/>
  </p:normalViewPr>
  <p:slideViewPr>
    <p:cSldViewPr snapToGrid="0" snapToObjects="1">
      <p:cViewPr varScale="1">
        <p:scale>
          <a:sx n="158" d="100"/>
          <a:sy n="158" d="100"/>
        </p:scale>
        <p:origin x="106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96"/>
    </p:cViewPr>
  </p:sorterViewPr>
  <p:notesViewPr>
    <p:cSldViewPr snapToGrid="0" snapToObjects="1"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6" name="Shape 7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30984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877">
        <a:latin typeface="+mj-lt"/>
        <a:ea typeface="+mj-ea"/>
        <a:cs typeface="+mj-cs"/>
        <a:sym typeface="Calibri"/>
      </a:defRPr>
    </a:lvl1pPr>
    <a:lvl2pPr indent="167116" latinLnBrk="0">
      <a:defRPr sz="877">
        <a:latin typeface="+mj-lt"/>
        <a:ea typeface="+mj-ea"/>
        <a:cs typeface="+mj-cs"/>
        <a:sym typeface="Calibri"/>
      </a:defRPr>
    </a:lvl2pPr>
    <a:lvl3pPr indent="334233" latinLnBrk="0">
      <a:defRPr sz="877">
        <a:latin typeface="+mj-lt"/>
        <a:ea typeface="+mj-ea"/>
        <a:cs typeface="+mj-cs"/>
        <a:sym typeface="Calibri"/>
      </a:defRPr>
    </a:lvl3pPr>
    <a:lvl4pPr indent="501350" latinLnBrk="0">
      <a:defRPr sz="877">
        <a:latin typeface="+mj-lt"/>
        <a:ea typeface="+mj-ea"/>
        <a:cs typeface="+mj-cs"/>
        <a:sym typeface="Calibri"/>
      </a:defRPr>
    </a:lvl4pPr>
    <a:lvl5pPr indent="668466" latinLnBrk="0">
      <a:defRPr sz="877">
        <a:latin typeface="+mj-lt"/>
        <a:ea typeface="+mj-ea"/>
        <a:cs typeface="+mj-cs"/>
        <a:sym typeface="Calibri"/>
      </a:defRPr>
    </a:lvl5pPr>
    <a:lvl6pPr indent="835582" latinLnBrk="0">
      <a:defRPr sz="877">
        <a:latin typeface="+mj-lt"/>
        <a:ea typeface="+mj-ea"/>
        <a:cs typeface="+mj-cs"/>
        <a:sym typeface="Calibri"/>
      </a:defRPr>
    </a:lvl6pPr>
    <a:lvl7pPr indent="1002699" latinLnBrk="0">
      <a:defRPr sz="877">
        <a:latin typeface="+mj-lt"/>
        <a:ea typeface="+mj-ea"/>
        <a:cs typeface="+mj-cs"/>
        <a:sym typeface="Calibri"/>
      </a:defRPr>
    </a:lvl7pPr>
    <a:lvl8pPr indent="1169816" latinLnBrk="0">
      <a:defRPr sz="877">
        <a:latin typeface="+mj-lt"/>
        <a:ea typeface="+mj-ea"/>
        <a:cs typeface="+mj-cs"/>
        <a:sym typeface="Calibri"/>
      </a:defRPr>
    </a:lvl8pPr>
    <a:lvl9pPr indent="1336931" latinLnBrk="0">
      <a:defRPr sz="877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3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16143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4736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5924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82772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48967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09053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13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135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856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09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49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702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1985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253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73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55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84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159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706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723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203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304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837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3289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883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19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60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7743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9332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839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1591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072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4713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86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22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7213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32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1319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229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0421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1319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17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4611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7630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840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12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3929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649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9530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38857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6318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83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2760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4051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223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863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6015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769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395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3018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56832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414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349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1663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4059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b1bc8bb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" name="Google Shape;59;g13b1bc8bb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c0ff7c024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3c0ff7c024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c0ff7c02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c0ff7c02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c0ff7c02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c0ff7c02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c0ff7c02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3c0ff7c02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58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c0ff7c02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3c0ff7c02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c0ff7c02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c0ff7c02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c0ff7c02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3c0ff7c02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c0ff7c02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3c0ff7c02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c0ff7c02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c0ff7c02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c0ff7c02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3c0ff7c024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3c0ff7c024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3c0ff7c024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c0ff7c02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c0ff7c02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c0ff7c02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c0ff7c024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c0ff7c024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c0ff7c024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46259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c0ff7c02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c0ff7c02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c0ff7c024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3c0ff7c024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c0ff7c024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3c0ff7c024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47a93d12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f47a93d12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f47a93d12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f47a93d12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47a93d12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47a93d12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47a93d12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f47a93d12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3c0ff7c024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3c0ff7c024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9400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920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75143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33526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83144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25059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33316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550246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81307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3476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07148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68477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04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955" y="842032"/>
            <a:ext cx="6587729" cy="1791253"/>
          </a:xfrm>
        </p:spPr>
        <p:txBody>
          <a:bodyPr anchor="b"/>
          <a:lstStyle>
            <a:lvl1pPr algn="ctr">
              <a:defRPr sz="432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955" y="2702363"/>
            <a:ext cx="6587729" cy="1242205"/>
          </a:xfrm>
        </p:spPr>
        <p:txBody>
          <a:bodyPr/>
          <a:lstStyle>
            <a:lvl1pPr marL="0" indent="0" algn="ctr">
              <a:buNone/>
              <a:defRPr sz="1729"/>
            </a:lvl1pPr>
            <a:lvl2pPr marL="329367" indent="0" algn="ctr">
              <a:buNone/>
              <a:defRPr sz="1441"/>
            </a:lvl2pPr>
            <a:lvl3pPr marL="658734" indent="0" algn="ctr">
              <a:buNone/>
              <a:defRPr sz="1297"/>
            </a:lvl3pPr>
            <a:lvl4pPr marL="988101" indent="0" algn="ctr">
              <a:buNone/>
              <a:defRPr sz="1153"/>
            </a:lvl4pPr>
            <a:lvl5pPr marL="1317468" indent="0" algn="ctr">
              <a:buNone/>
              <a:defRPr sz="1153"/>
            </a:lvl5pPr>
            <a:lvl6pPr marL="1646834" indent="0" algn="ctr">
              <a:buNone/>
              <a:defRPr sz="1153"/>
            </a:lvl6pPr>
            <a:lvl7pPr marL="1976201" indent="0" algn="ctr">
              <a:buNone/>
              <a:defRPr sz="1153"/>
            </a:lvl7pPr>
            <a:lvl8pPr marL="2305568" indent="0" algn="ctr">
              <a:buNone/>
              <a:defRPr sz="1153"/>
            </a:lvl8pPr>
            <a:lvl9pPr marL="2634935" indent="0" algn="ctr">
              <a:buNone/>
              <a:defRPr sz="115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15759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80854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5791" y="273928"/>
            <a:ext cx="1893972" cy="436022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75" y="273928"/>
            <a:ext cx="5572120" cy="4360224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579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99416" y="445162"/>
            <a:ext cx="8184806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99416" y="1152832"/>
            <a:ext cx="8184806" cy="34174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39057" lvl="0" indent="-32929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78114" lvl="1" indent="-3049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17171" lvl="2" indent="-3049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756229" lvl="3" indent="-30490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195285" lvl="4" indent="-3049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634342" lvl="5" indent="-3049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073400" lvl="6" indent="-30490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512457" lvl="7" indent="-3049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951514" lvl="8" indent="-3049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138563" y="4664657"/>
            <a:ext cx="527076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90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Эволюция алгоритмов распознавания</a:t>
            </a:r>
          </a:p>
        </p:txBody>
      </p:sp>
    </p:spTree>
    <p:extLst>
      <p:ext uri="{BB962C8B-B14F-4D97-AF65-F5344CB8AC3E}">
        <p14:creationId xmlns:p14="http://schemas.microsoft.com/office/powerpoint/2010/main" val="94568242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4" y="142921"/>
            <a:ext cx="177731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26076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Откуда брать данные?</a:t>
            </a:r>
          </a:p>
        </p:txBody>
      </p:sp>
    </p:spTree>
    <p:extLst>
      <p:ext uri="{BB962C8B-B14F-4D97-AF65-F5344CB8AC3E}">
        <p14:creationId xmlns:p14="http://schemas.microsoft.com/office/powerpoint/2010/main" val="179874260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4" y="142921"/>
            <a:ext cx="177731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26076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Железо</a:t>
            </a:r>
          </a:p>
        </p:txBody>
      </p:sp>
    </p:spTree>
    <p:extLst>
      <p:ext uri="{BB962C8B-B14F-4D97-AF65-F5344CB8AC3E}">
        <p14:creationId xmlns:p14="http://schemas.microsoft.com/office/powerpoint/2010/main" val="409830206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4" y="142921"/>
            <a:ext cx="1935396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92184" y="205583"/>
            <a:ext cx="1819496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Проблемы и открытые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184502119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4" y="142921"/>
            <a:ext cx="177731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26076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Последние достижения</a:t>
            </a:r>
          </a:p>
        </p:txBody>
      </p:sp>
    </p:spTree>
    <p:extLst>
      <p:ext uri="{BB962C8B-B14F-4D97-AF65-F5344CB8AC3E}">
        <p14:creationId xmlns:p14="http://schemas.microsoft.com/office/powerpoint/2010/main" val="176137184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6" y="142921"/>
            <a:ext cx="153027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Нейронные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86033227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Несбалансированная</a:t>
            </a:r>
            <a:r>
              <a:rPr lang="ru-RU" sz="1009" b="1" baseline="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классификация</a:t>
            </a:r>
            <a:endParaRPr lang="ru-RU" sz="1009" b="1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43591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2142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Детектирование аномалий без разметки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6E6C45-2A85-1A03-C337-BCAE5B77C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01" y="294020"/>
            <a:ext cx="7575888" cy="994479"/>
          </a:xfrm>
        </p:spPr>
        <p:txBody>
          <a:bodyPr>
            <a:normAutofit/>
          </a:bodyPr>
          <a:lstStyle>
            <a:lvl1pPr>
              <a:defRPr sz="230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002379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Система мониторинга состояния сервера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6E6C45-2A85-1A03-C337-BCAE5B77C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01" y="294020"/>
            <a:ext cx="7575888" cy="994479"/>
          </a:xfrm>
        </p:spPr>
        <p:txBody>
          <a:bodyPr>
            <a:normAutofit/>
          </a:bodyPr>
          <a:lstStyle>
            <a:lvl1pPr>
              <a:defRPr sz="230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57902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6846A8-F798-1EDA-225C-84A5F3C14895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Векторное представление слов</a:t>
            </a:r>
          </a:p>
        </p:txBody>
      </p:sp>
    </p:spTree>
    <p:extLst>
      <p:ext uri="{BB962C8B-B14F-4D97-AF65-F5344CB8AC3E}">
        <p14:creationId xmlns:p14="http://schemas.microsoft.com/office/powerpoint/2010/main" val="390072271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6" y="142921"/>
            <a:ext cx="153027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Выводы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16F6CFD-A31F-CAD9-FDBB-F5B26C75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75" y="273930"/>
            <a:ext cx="7575888" cy="994479"/>
          </a:xfrm>
        </p:spPr>
        <p:txBody>
          <a:bodyPr>
            <a:normAutofit/>
          </a:bodyPr>
          <a:lstStyle>
            <a:lvl1pPr>
              <a:defRPr sz="230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28501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Этапы решения</a:t>
            </a:r>
            <a:r>
              <a:rPr lang="en-US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NLP </a:t>
            </a:r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задач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07949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41686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6" y="142921"/>
            <a:ext cx="3668999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3" y="213202"/>
            <a:ext cx="3669000" cy="16145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49" b="1" dirty="0">
                <a:ln>
                  <a:noFill/>
                </a:ln>
                <a:solidFill>
                  <a:sysClr val="windowText" lastClr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Приложения нейронных сетей в финансовом секторе</a:t>
            </a:r>
            <a:endParaRPr lang="ru-RU" sz="1009" b="1" dirty="0">
              <a:ln>
                <a:noFill/>
              </a:ln>
              <a:solidFill>
                <a:sysClr val="windowText" lastClr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589371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6" y="142921"/>
            <a:ext cx="3668999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3" y="213202"/>
            <a:ext cx="3669000" cy="16145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49" b="1" dirty="0">
                <a:ln>
                  <a:noFill/>
                </a:ln>
                <a:solidFill>
                  <a:sysClr val="windowText" lastClr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Архитектуры искусственных </a:t>
            </a:r>
            <a:r>
              <a:rPr lang="ru-RU" sz="1049" b="1" dirty="0" err="1">
                <a:ln>
                  <a:noFill/>
                </a:ln>
                <a:solidFill>
                  <a:sysClr val="windowText" lastClr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нейросетей</a:t>
            </a:r>
            <a:r>
              <a:rPr lang="ru-RU" sz="1049" b="1" dirty="0">
                <a:ln>
                  <a:noFill/>
                </a:ln>
                <a:solidFill>
                  <a:sysClr val="windowText" lastClr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и решаемые задачи</a:t>
            </a:r>
            <a:endParaRPr lang="ru-RU" sz="1009" b="1" dirty="0">
              <a:ln>
                <a:noFill/>
              </a:ln>
              <a:solidFill>
                <a:sysClr val="windowText" lastClr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88938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6" y="142921"/>
            <a:ext cx="153027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Case</a:t>
            </a:r>
            <a:endParaRPr lang="ru-RU" sz="1009" b="1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16F6CFD-A31F-CAD9-FDBB-F5B26C75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75" y="273930"/>
            <a:ext cx="7575888" cy="994479"/>
          </a:xfrm>
        </p:spPr>
        <p:txBody>
          <a:bodyPr>
            <a:normAutofit/>
          </a:bodyPr>
          <a:lstStyle>
            <a:lvl1pPr>
              <a:defRPr sz="230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98697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7273" y="4109600"/>
            <a:ext cx="903526" cy="14558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Rectangle"/>
          <p:cNvSpPr/>
          <p:nvPr/>
        </p:nvSpPr>
        <p:spPr>
          <a:xfrm>
            <a:off x="0" y="5089159"/>
            <a:ext cx="8783638" cy="63816"/>
          </a:xfrm>
          <a:prstGeom prst="rect">
            <a:avLst/>
          </a:prstGeom>
          <a:solidFill>
            <a:srgbClr val="AAC50B"/>
          </a:solidFill>
          <a:ln w="12700">
            <a:miter lim="400000"/>
          </a:ln>
        </p:spPr>
        <p:txBody>
          <a:bodyPr lIns="32927" rIns="3292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2305"/>
          </a:p>
        </p:txBody>
      </p:sp>
      <p:sp>
        <p:nvSpPr>
          <p:cNvPr id="5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3669" y="4765676"/>
            <a:ext cx="201640" cy="20781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3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7273" y="4109600"/>
            <a:ext cx="903526" cy="1455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86679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300" y="1282700"/>
            <a:ext cx="7575888" cy="2140213"/>
          </a:xfrm>
        </p:spPr>
        <p:txBody>
          <a:bodyPr anchor="b"/>
          <a:lstStyle>
            <a:lvl1pPr>
              <a:defRPr sz="432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9300" y="3443160"/>
            <a:ext cx="7575888" cy="1125488"/>
          </a:xfrm>
        </p:spPr>
        <p:txBody>
          <a:bodyPr/>
          <a:lstStyle>
            <a:lvl1pPr marL="0" indent="0">
              <a:buNone/>
              <a:defRPr sz="1729">
                <a:solidFill>
                  <a:schemeClr val="tx1">
                    <a:tint val="75000"/>
                  </a:schemeClr>
                </a:solidFill>
              </a:defRPr>
            </a:lvl1pPr>
            <a:lvl2pPr marL="329367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2pPr>
            <a:lvl3pPr marL="658734" indent="0">
              <a:buNone/>
              <a:defRPr sz="1297">
                <a:solidFill>
                  <a:schemeClr val="tx1">
                    <a:tint val="75000"/>
                  </a:schemeClr>
                </a:solidFill>
              </a:defRPr>
            </a:lvl3pPr>
            <a:lvl4pPr marL="988101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4pPr>
            <a:lvl5pPr marL="1317468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5pPr>
            <a:lvl6pPr marL="1646834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6pPr>
            <a:lvl7pPr marL="1976201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7pPr>
            <a:lvl8pPr marL="2305568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8pPr>
            <a:lvl9pPr marL="2634935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183777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 column">
  <p:cSld name="Text 1 column"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8"/>
          <p:cNvSpPr txBox="1">
            <a:spLocks noGrp="1"/>
          </p:cNvSpPr>
          <p:nvPr>
            <p:ph type="title"/>
          </p:nvPr>
        </p:nvSpPr>
        <p:spPr>
          <a:xfrm>
            <a:off x="500942" y="546666"/>
            <a:ext cx="7781862" cy="27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017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" name="Google Shape;10;p38"/>
          <p:cNvSpPr txBox="1">
            <a:spLocks noGrp="1"/>
          </p:cNvSpPr>
          <p:nvPr>
            <p:ph type="body" idx="1"/>
          </p:nvPr>
        </p:nvSpPr>
        <p:spPr>
          <a:xfrm>
            <a:off x="500942" y="1357423"/>
            <a:ext cx="7781862" cy="32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9367" marR="0" lvl="0" indent="-164683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None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658734" marR="0" lvl="1" indent="-274472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 Light"/>
              <a:buChar char="•"/>
              <a:defRPr sz="1729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988101" marR="0" lvl="2" indent="-25617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Char char="•"/>
              <a:defRPr sz="144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317468" marR="0" lvl="3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6834" marR="0" lvl="4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976201" marR="0" lvl="5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305568" marR="0" lvl="6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2634935" marR="0" lvl="7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2964302" marR="0" lvl="8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999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">
  <p:cSld name="Text 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title"/>
          </p:nvPr>
        </p:nvSpPr>
        <p:spPr>
          <a:xfrm>
            <a:off x="500942" y="546666"/>
            <a:ext cx="7781862" cy="27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017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222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75" y="1369642"/>
            <a:ext cx="3733046" cy="3264511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6717" y="1369642"/>
            <a:ext cx="3733046" cy="3264511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3346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019" y="273929"/>
            <a:ext cx="7575888" cy="99447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5020" y="1261261"/>
            <a:ext cx="3715890" cy="618125"/>
          </a:xfrm>
        </p:spPr>
        <p:txBody>
          <a:bodyPr anchor="b"/>
          <a:lstStyle>
            <a:lvl1pPr marL="0" indent="0">
              <a:buNone/>
              <a:defRPr sz="1729" b="1"/>
            </a:lvl1pPr>
            <a:lvl2pPr marL="329367" indent="0">
              <a:buNone/>
              <a:defRPr sz="1441" b="1"/>
            </a:lvl2pPr>
            <a:lvl3pPr marL="658734" indent="0">
              <a:buNone/>
              <a:defRPr sz="1297" b="1"/>
            </a:lvl3pPr>
            <a:lvl4pPr marL="988101" indent="0">
              <a:buNone/>
              <a:defRPr sz="1153" b="1"/>
            </a:lvl4pPr>
            <a:lvl5pPr marL="1317468" indent="0">
              <a:buNone/>
              <a:defRPr sz="1153" b="1"/>
            </a:lvl5pPr>
            <a:lvl6pPr marL="1646834" indent="0">
              <a:buNone/>
              <a:defRPr sz="1153" b="1"/>
            </a:lvl6pPr>
            <a:lvl7pPr marL="1976201" indent="0">
              <a:buNone/>
              <a:defRPr sz="1153" b="1"/>
            </a:lvl7pPr>
            <a:lvl8pPr marL="2305568" indent="0">
              <a:buNone/>
              <a:defRPr sz="1153" b="1"/>
            </a:lvl8pPr>
            <a:lvl9pPr marL="2634935" indent="0">
              <a:buNone/>
              <a:defRPr sz="1153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020" y="1879386"/>
            <a:ext cx="3715890" cy="276429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7" y="1261261"/>
            <a:ext cx="3734190" cy="618125"/>
          </a:xfrm>
        </p:spPr>
        <p:txBody>
          <a:bodyPr anchor="b"/>
          <a:lstStyle>
            <a:lvl1pPr marL="0" indent="0">
              <a:buNone/>
              <a:defRPr sz="1729" b="1"/>
            </a:lvl1pPr>
            <a:lvl2pPr marL="329367" indent="0">
              <a:buNone/>
              <a:defRPr sz="1441" b="1"/>
            </a:lvl2pPr>
            <a:lvl3pPr marL="658734" indent="0">
              <a:buNone/>
              <a:defRPr sz="1297" b="1"/>
            </a:lvl3pPr>
            <a:lvl4pPr marL="988101" indent="0">
              <a:buNone/>
              <a:defRPr sz="1153" b="1"/>
            </a:lvl4pPr>
            <a:lvl5pPr marL="1317468" indent="0">
              <a:buNone/>
              <a:defRPr sz="1153" b="1"/>
            </a:lvl5pPr>
            <a:lvl6pPr marL="1646834" indent="0">
              <a:buNone/>
              <a:defRPr sz="1153" b="1"/>
            </a:lvl6pPr>
            <a:lvl7pPr marL="1976201" indent="0">
              <a:buNone/>
              <a:defRPr sz="1153" b="1"/>
            </a:lvl7pPr>
            <a:lvl8pPr marL="2305568" indent="0">
              <a:buNone/>
              <a:defRPr sz="1153" b="1"/>
            </a:lvl8pPr>
            <a:lvl9pPr marL="2634935" indent="0">
              <a:buNone/>
              <a:defRPr sz="1153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46717" y="1879386"/>
            <a:ext cx="3734190" cy="276429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3636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4346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66538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019" y="343006"/>
            <a:ext cx="2832952" cy="1200521"/>
          </a:xfrm>
        </p:spPr>
        <p:txBody>
          <a:bodyPr anchor="b"/>
          <a:lstStyle>
            <a:lvl1pPr>
              <a:defRPr sz="230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4190" y="740798"/>
            <a:ext cx="4446717" cy="3656347"/>
          </a:xfrm>
        </p:spPr>
        <p:txBody>
          <a:bodyPr/>
          <a:lstStyle>
            <a:lvl1pPr>
              <a:defRPr sz="2305"/>
            </a:lvl1pPr>
            <a:lvl2pPr>
              <a:defRPr sz="2017"/>
            </a:lvl2pPr>
            <a:lvl3pPr>
              <a:defRPr sz="1729"/>
            </a:lvl3pPr>
            <a:lvl4pPr>
              <a:defRPr sz="1441"/>
            </a:lvl4pPr>
            <a:lvl5pPr>
              <a:defRPr sz="1441"/>
            </a:lvl5pPr>
            <a:lvl6pPr>
              <a:defRPr sz="1441"/>
            </a:lvl6pPr>
            <a:lvl7pPr>
              <a:defRPr sz="1441"/>
            </a:lvl7pPr>
            <a:lvl8pPr>
              <a:defRPr sz="1441"/>
            </a:lvl8pPr>
            <a:lvl9pPr>
              <a:defRPr sz="144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5019" y="1543526"/>
            <a:ext cx="2832952" cy="2859574"/>
          </a:xfrm>
        </p:spPr>
        <p:txBody>
          <a:bodyPr/>
          <a:lstStyle>
            <a:lvl1pPr marL="0" indent="0">
              <a:buNone/>
              <a:defRPr sz="1153"/>
            </a:lvl1pPr>
            <a:lvl2pPr marL="329367" indent="0">
              <a:buNone/>
              <a:defRPr sz="1009"/>
            </a:lvl2pPr>
            <a:lvl3pPr marL="658734" indent="0">
              <a:buNone/>
              <a:defRPr sz="864"/>
            </a:lvl3pPr>
            <a:lvl4pPr marL="988101" indent="0">
              <a:buNone/>
              <a:defRPr sz="720"/>
            </a:lvl4pPr>
            <a:lvl5pPr marL="1317468" indent="0">
              <a:buNone/>
              <a:defRPr sz="720"/>
            </a:lvl5pPr>
            <a:lvl6pPr marL="1646834" indent="0">
              <a:buNone/>
              <a:defRPr sz="720"/>
            </a:lvl6pPr>
            <a:lvl7pPr marL="1976201" indent="0">
              <a:buNone/>
              <a:defRPr sz="720"/>
            </a:lvl7pPr>
            <a:lvl8pPr marL="2305568" indent="0">
              <a:buNone/>
              <a:defRPr sz="720"/>
            </a:lvl8pPr>
            <a:lvl9pPr marL="2634935" indent="0">
              <a:buNone/>
              <a:defRPr sz="72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98591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019" y="343006"/>
            <a:ext cx="2832952" cy="1200521"/>
          </a:xfrm>
        </p:spPr>
        <p:txBody>
          <a:bodyPr anchor="b"/>
          <a:lstStyle>
            <a:lvl1pPr>
              <a:defRPr sz="230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34190" y="740798"/>
            <a:ext cx="4446717" cy="3656347"/>
          </a:xfrm>
        </p:spPr>
        <p:txBody>
          <a:bodyPr anchor="t"/>
          <a:lstStyle>
            <a:lvl1pPr marL="0" indent="0">
              <a:buNone/>
              <a:defRPr sz="2305"/>
            </a:lvl1pPr>
            <a:lvl2pPr marL="329367" indent="0">
              <a:buNone/>
              <a:defRPr sz="2017"/>
            </a:lvl2pPr>
            <a:lvl3pPr marL="658734" indent="0">
              <a:buNone/>
              <a:defRPr sz="1729"/>
            </a:lvl3pPr>
            <a:lvl4pPr marL="988101" indent="0">
              <a:buNone/>
              <a:defRPr sz="1441"/>
            </a:lvl4pPr>
            <a:lvl5pPr marL="1317468" indent="0">
              <a:buNone/>
              <a:defRPr sz="1441"/>
            </a:lvl5pPr>
            <a:lvl6pPr marL="1646834" indent="0">
              <a:buNone/>
              <a:defRPr sz="1441"/>
            </a:lvl6pPr>
            <a:lvl7pPr marL="1976201" indent="0">
              <a:buNone/>
              <a:defRPr sz="1441"/>
            </a:lvl7pPr>
            <a:lvl8pPr marL="2305568" indent="0">
              <a:buNone/>
              <a:defRPr sz="1441"/>
            </a:lvl8pPr>
            <a:lvl9pPr marL="2634935" indent="0">
              <a:buNone/>
              <a:defRPr sz="1441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5019" y="1543526"/>
            <a:ext cx="2832952" cy="2859574"/>
          </a:xfrm>
        </p:spPr>
        <p:txBody>
          <a:bodyPr/>
          <a:lstStyle>
            <a:lvl1pPr marL="0" indent="0">
              <a:buNone/>
              <a:defRPr sz="1153"/>
            </a:lvl1pPr>
            <a:lvl2pPr marL="329367" indent="0">
              <a:buNone/>
              <a:defRPr sz="1009"/>
            </a:lvl2pPr>
            <a:lvl3pPr marL="658734" indent="0">
              <a:buNone/>
              <a:defRPr sz="864"/>
            </a:lvl3pPr>
            <a:lvl4pPr marL="988101" indent="0">
              <a:buNone/>
              <a:defRPr sz="720"/>
            </a:lvl4pPr>
            <a:lvl5pPr marL="1317468" indent="0">
              <a:buNone/>
              <a:defRPr sz="720"/>
            </a:lvl5pPr>
            <a:lvl6pPr marL="1646834" indent="0">
              <a:buNone/>
              <a:defRPr sz="720"/>
            </a:lvl6pPr>
            <a:lvl7pPr marL="1976201" indent="0">
              <a:buNone/>
              <a:defRPr sz="720"/>
            </a:lvl7pPr>
            <a:lvl8pPr marL="2305568" indent="0">
              <a:buNone/>
              <a:defRPr sz="720"/>
            </a:lvl8pPr>
            <a:lvl9pPr marL="2634935" indent="0">
              <a:buNone/>
              <a:defRPr sz="72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0377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875" y="273929"/>
            <a:ext cx="757588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875" y="1369642"/>
            <a:ext cx="757588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875" y="4768735"/>
            <a:ext cx="1976319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EE91A-0DC4-47E0-8578-A6053C8CEE7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9580" y="4768735"/>
            <a:ext cx="2964478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03444" y="4768735"/>
            <a:ext cx="1976319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3AE61DA5-9BF3-C349-9DF5-47144197976F}"/>
              </a:ext>
            </a:extLst>
          </p:cNvPr>
          <p:cNvSpPr/>
          <p:nvPr userDrawn="1"/>
        </p:nvSpPr>
        <p:spPr>
          <a:xfrm>
            <a:off x="0" y="0"/>
            <a:ext cx="8783638" cy="5145088"/>
          </a:xfrm>
          <a:prstGeom prst="rect">
            <a:avLst/>
          </a:prstGeom>
          <a:gradFill>
            <a:gsLst>
              <a:gs pos="0">
                <a:srgbClr val="B2EB38"/>
              </a:gs>
              <a:gs pos="17000">
                <a:srgbClr val="44D370"/>
              </a:gs>
              <a:gs pos="100000">
                <a:srgbClr val="005E7F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8" name="Прямоугольник: скругленные углы 8">
            <a:extLst>
              <a:ext uri="{FF2B5EF4-FFF2-40B4-BE49-F238E27FC236}">
                <a16:creationId xmlns:a16="http://schemas.microsoft.com/office/drawing/2014/main" id="{7680B744-DF17-2649-983A-ECDB4E3A052B}"/>
              </a:ext>
            </a:extLst>
          </p:cNvPr>
          <p:cNvSpPr/>
          <p:nvPr userDrawn="1"/>
        </p:nvSpPr>
        <p:spPr>
          <a:xfrm>
            <a:off x="137245" y="428759"/>
            <a:ext cx="8509149" cy="4559119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pic>
        <p:nvPicPr>
          <p:cNvPr id="9" name="Рисунок 15">
            <a:extLst>
              <a:ext uri="{FF2B5EF4-FFF2-40B4-BE49-F238E27FC236}">
                <a16:creationId xmlns:a16="http://schemas.microsoft.com/office/drawing/2014/main" id="{8EE34AFA-1EE9-F54B-BB6B-4A5AEFE9393D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33" y="124611"/>
            <a:ext cx="1820345" cy="1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782" r:id="rId13"/>
    <p:sldLayoutId id="2147483749" r:id="rId14"/>
    <p:sldLayoutId id="2147483820" r:id="rId15"/>
    <p:sldLayoutId id="2147483821" r:id="rId16"/>
    <p:sldLayoutId id="2147483819" r:id="rId17"/>
    <p:sldLayoutId id="2147483757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86" r:id="rId25"/>
    <p:sldLayoutId id="2147483767" r:id="rId26"/>
    <p:sldLayoutId id="2147483785" r:id="rId27"/>
    <p:sldLayoutId id="2147483768" r:id="rId28"/>
    <p:sldLayoutId id="2147483755" r:id="rId29"/>
    <p:sldLayoutId id="2147483822" r:id="rId30"/>
    <p:sldLayoutId id="2147483823" r:id="rId31"/>
  </p:sldLayoutIdLst>
  <p:hf hdr="0" ftr="0" dt="0"/>
  <p:txStyles>
    <p:titleStyle>
      <a:lvl1pPr algn="l" defTabSz="658734" rtl="0" eaLnBrk="1" latinLnBrk="0" hangingPunct="1">
        <a:lnSpc>
          <a:spcPct val="90000"/>
        </a:lnSpc>
        <a:spcBef>
          <a:spcPct val="0"/>
        </a:spcBef>
        <a:buNone/>
        <a:defRPr sz="3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683" indent="-164683" algn="l" defTabSz="658734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1pPr>
      <a:lvl2pPr marL="494050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2pPr>
      <a:lvl3pPr marL="823417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441" kern="1200">
          <a:solidFill>
            <a:schemeClr val="tx1"/>
          </a:solidFill>
          <a:latin typeface="+mn-lt"/>
          <a:ea typeface="+mn-ea"/>
          <a:cs typeface="+mn-cs"/>
        </a:defRPr>
      </a:lvl3pPr>
      <a:lvl4pPr marL="1152784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4pPr>
      <a:lvl5pPr marL="1482151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5pPr>
      <a:lvl6pPr marL="1811518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6pPr>
      <a:lvl7pPr marL="2140885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7pPr>
      <a:lvl8pPr marL="2470252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8pPr>
      <a:lvl9pPr marL="2799618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1pPr>
      <a:lvl2pPr marL="329367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2pPr>
      <a:lvl3pPr marL="658734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3pPr>
      <a:lvl4pPr marL="988101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4pPr>
      <a:lvl5pPr marL="1317468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5pPr>
      <a:lvl6pPr marL="1646834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6pPr>
      <a:lvl7pPr marL="1976201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7pPr>
      <a:lvl8pPr marL="2305568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8pPr>
      <a:lvl9pPr marL="2634935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d5YD66xDLHAOfXF_XotxF-gCzzdYwaCG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7" Type="http://schemas.openxmlformats.org/officeDocument/2006/relationships/hyperlink" Target="https://www.imd.org/wcc/world-competitiveness-center-rankings/smart-city-index-2020/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github.com/codebasics/deep-learning-keras-tf-tutorial/blob/master/11_chrun_prediction/churn.ipynb" TargetMode="External"/><Relationship Id="rId5" Type="http://schemas.openxmlformats.org/officeDocument/2006/relationships/hyperlink" Target="https://resources.nvidia.com/en-us-metropolis-smart-cities/gtcfall20-a21335" TargetMode="External"/><Relationship Id="rId4" Type="http://schemas.openxmlformats.org/officeDocument/2006/relationships/hyperlink" Target="https://www.mdpi.com/2624-6511/3/4/56/pdf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19-1799-6.epdf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gif"/><Relationship Id="rId5" Type="http://schemas.openxmlformats.org/officeDocument/2006/relationships/hyperlink" Target="https://github.com/perone/medicaltorch" TargetMode="External"/><Relationship Id="rId4" Type="http://schemas.openxmlformats.org/officeDocument/2006/relationships/hyperlink" Target="https://www.viz.ai/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cmusatyalab.github.io/openface/" TargetMode="External"/><Relationship Id="rId5" Type="http://schemas.openxmlformats.org/officeDocument/2006/relationships/hyperlink" Target="https://machinelearningmastery.com/how-to-perform-object-detection-with-yolov3-in-keras/" TargetMode="External"/><Relationship Id="rId4" Type="http://schemas.openxmlformats.org/officeDocument/2006/relationships/hyperlink" Target="https://link.springer.com/content/pdf/10.1007/s11432-018-9596-5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keras.io/examples/structured_data/structured_data_classification_from_scratch/" TargetMode="External"/><Relationship Id="rId5" Type="http://schemas.openxmlformats.org/officeDocument/2006/relationships/hyperlink" Target="https://github.com/codebasics/deep-learning-keras-tf-tutorial/blob/master/11_chrun_prediction/churn.ipynb" TargetMode="External"/><Relationship Id="rId4" Type="http://schemas.openxmlformats.org/officeDocument/2006/relationships/hyperlink" Target="https://arxiv.org/ftp/arxiv/papers/1309/1309.3945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hisxdoesnotexist.com/" TargetMode="External"/><Relationship Id="rId5" Type="http://schemas.openxmlformats.org/officeDocument/2006/relationships/hyperlink" Target="https://thiscatdoesnotexist.com/" TargetMode="External"/><Relationship Id="rId4" Type="http://schemas.openxmlformats.org/officeDocument/2006/relationships/hyperlink" Target="https://thispersondoesnotexist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5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emf"/><Relationship Id="rId11" Type="http://schemas.openxmlformats.org/officeDocument/2006/relationships/image" Target="../media/image29.emf"/><Relationship Id="rId5" Type="http://schemas.openxmlformats.org/officeDocument/2006/relationships/image" Target="../media/image27.emf"/><Relationship Id="rId10" Type="http://schemas.openxmlformats.org/officeDocument/2006/relationships/image" Target="../media/image24.emf"/><Relationship Id="rId4" Type="http://schemas.openxmlformats.org/officeDocument/2006/relationships/image" Target="../media/image26.emf"/><Relationship Id="rId9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31.emf"/><Relationship Id="rId3" Type="http://schemas.openxmlformats.org/officeDocument/2006/relationships/image" Target="../media/image30.png"/><Relationship Id="rId7" Type="http://schemas.openxmlformats.org/officeDocument/2006/relationships/image" Target="../media/image28.emf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emf"/><Relationship Id="rId11" Type="http://schemas.openxmlformats.org/officeDocument/2006/relationships/image" Target="../media/image24.emf"/><Relationship Id="rId5" Type="http://schemas.openxmlformats.org/officeDocument/2006/relationships/image" Target="../media/image26.emf"/><Relationship Id="rId10" Type="http://schemas.openxmlformats.org/officeDocument/2006/relationships/image" Target="../media/image23.emf"/><Relationship Id="rId4" Type="http://schemas.openxmlformats.org/officeDocument/2006/relationships/image" Target="../media/image25.emf"/><Relationship Id="rId9" Type="http://schemas.openxmlformats.org/officeDocument/2006/relationships/image" Target="../media/image22.emf"/><Relationship Id="rId1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31.emf"/><Relationship Id="rId3" Type="http://schemas.openxmlformats.org/officeDocument/2006/relationships/image" Target="../media/image30.png"/><Relationship Id="rId7" Type="http://schemas.openxmlformats.org/officeDocument/2006/relationships/image" Target="../media/image28.emf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emf"/><Relationship Id="rId11" Type="http://schemas.openxmlformats.org/officeDocument/2006/relationships/image" Target="../media/image24.emf"/><Relationship Id="rId5" Type="http://schemas.openxmlformats.org/officeDocument/2006/relationships/image" Target="../media/image26.emf"/><Relationship Id="rId15" Type="http://schemas.openxmlformats.org/officeDocument/2006/relationships/image" Target="../media/image33.emf"/><Relationship Id="rId10" Type="http://schemas.openxmlformats.org/officeDocument/2006/relationships/image" Target="../media/image23.emf"/><Relationship Id="rId4" Type="http://schemas.openxmlformats.org/officeDocument/2006/relationships/image" Target="../media/image25.emf"/><Relationship Id="rId9" Type="http://schemas.openxmlformats.org/officeDocument/2006/relationships/image" Target="../media/image22.emf"/><Relationship Id="rId1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25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7.emf"/><Relationship Id="rId4" Type="http://schemas.openxmlformats.org/officeDocument/2006/relationships/image" Target="../media/image26.emf"/><Relationship Id="rId9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imovinstitute.org/neural-network-zoo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ryerson.ca/~aharley/vis/conv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568494620303240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hyperlink" Target="https://github.com/RamkishanPanthena/Startup-Success-Prediction" TargetMode="External"/><Relationship Id="rId4" Type="http://schemas.openxmlformats.org/officeDocument/2006/relationships/hyperlink" Target="https://github.com/firmai/financial-machine-learnin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arxiv.org/pdf/1409.4842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openaccess.thecvf.com/content_cvpr_2016/papers/He_Deep_Residual_Learning_CVPR_2016_paper.pdf" TargetMode="Externa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oloclub.github.io/ganlab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68169917308803" TargetMode="External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gif"/><Relationship Id="rId5" Type="http://schemas.openxmlformats.org/officeDocument/2006/relationships/hyperlink" Target="https://medium.com/pytorch/ai-for-ag-production-machine-learning-for-agriculture-e8cfdb9849a1" TargetMode="External"/><Relationship Id="rId4" Type="http://schemas.openxmlformats.org/officeDocument/2006/relationships/hyperlink" Target="http://cows.ai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1.png"/><Relationship Id="rId9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asserius/satellite_image_tinhouse_detector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sunroof.withgoogle.com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github.com/robmarkcole/satellite-image-deep-learnin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lyase/awesome-gpt3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0.jpg"/><Relationship Id="rId4" Type="http://schemas.openxmlformats.org/officeDocument/2006/relationships/hyperlink" Target="http://www.youtube.com/watch?v=9Ypel9d_aQI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former.huggingface.co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dictor.mail.ru/" TargetMode="External"/><Relationship Id="rId4" Type="http://schemas.openxmlformats.org/officeDocument/2006/relationships/hyperlink" Target="https://www.synthesia.io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habr.com/ru/company/yandex/blog/672396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.tinkoff.ru/midjourney-tips/" TargetMode="External"/><Relationship Id="rId2" Type="http://schemas.openxmlformats.org/officeDocument/2006/relationships/hyperlink" Target="https://www.midjourney.com/showcase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11.06956.pdf" TargetMode="External"/><Relationship Id="rId2" Type="http://schemas.openxmlformats.org/officeDocument/2006/relationships/hyperlink" Target="https://github.com/zjc062/mind-vis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hyperlink" Target="https://mind-vis.github.io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hyperlink" Target="https://www.nature.com/articles/s42256-020-00236-4" TargetMode="External"/><Relationship Id="rId7" Type="http://schemas.openxmlformats.org/officeDocument/2006/relationships/hyperlink" Target="https://github.com/XuhanLiu/DrugE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github.com/perone/medicaltorch" TargetMode="External"/><Relationship Id="rId5" Type="http://schemas.openxmlformats.org/officeDocument/2006/relationships/hyperlink" Target="https://www.nature.com/articles/s41586-019-1799-6.epdf" TargetMode="Externa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-P28LKWTzrI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8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arxiv.org/pdf/1706.02677.pdf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2677.pdf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2677.pdf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2677.pdf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2677.pdf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2677.pdf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arxiv.org/pdf/2006.09092.pdf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hyperlink" Target="https://spell.ml/blog/gradient-checkpointing-pytorch-YGypLBAAACEAefHs" TargetMode="External"/><Relationship Id="rId7" Type="http://schemas.openxmlformats.org/officeDocument/2006/relationships/hyperlink" Target="https://huggingface.co/docs/transformers/perf_train_gpu_one#gradient-checkpointing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koltech-ai/fewbit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oya012/automatic-mixed-precision-tutorials-pytorch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pytorch.org/docs/stable/notes/amp_examples.html#typical-mixed-precision-training" TargetMode="External"/><Relationship Id="rId4" Type="http://schemas.openxmlformats.org/officeDocument/2006/relationships/image" Target="../media/image12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4fiH_LNxIOrbUlgS-ThgUqozcv0Hbe4a#scrollTo=cB42bHg70VU-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52844" y="763606"/>
            <a:ext cx="4658906" cy="3077766"/>
          </a:xfrm>
          <a:prstGeom prst="rect">
            <a:avLst/>
          </a:prstGeom>
          <a:solidFill>
            <a:schemeClr val="tx1">
              <a:alpha val="26038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+mn-lt"/>
              </a:rPr>
              <a:t>Нейронные сети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: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ru-RU" sz="3600" b="1" dirty="0">
                <a:solidFill>
                  <a:schemeClr val="bg1"/>
                </a:solidFill>
                <a:latin typeface="+mn-lt"/>
              </a:rPr>
              <a:t>принципы работы, разбор кейсов,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ru-RU" sz="3600" b="1" dirty="0">
                <a:solidFill>
                  <a:schemeClr val="bg1"/>
                </a:solidFill>
                <a:latin typeface="+mn-lt"/>
              </a:rPr>
              <a:t>недавние достижения.</a:t>
            </a:r>
          </a:p>
          <a:p>
            <a:endParaRPr lang="ru-RU" sz="2800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+mn-lt"/>
                <a:cs typeface="SB Sans Display Semibold" panose="020B0703040504020204" pitchFamily="34" charset="0"/>
              </a:rPr>
              <a:t>Даня Меркулов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94709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0;p36">
            <a:extLst>
              <a:ext uri="{FF2B5EF4-FFF2-40B4-BE49-F238E27FC236}">
                <a16:creationId xmlns:a16="http://schemas.microsoft.com/office/drawing/2014/main" id="{49095242-0B41-1B4D-BBDB-E9177A0504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2014</a:t>
            </a:r>
            <a:endParaRPr/>
          </a:p>
        </p:txBody>
      </p:sp>
      <p:pic>
        <p:nvPicPr>
          <p:cNvPr id="9" name="Google Shape;191;p36">
            <a:extLst>
              <a:ext uri="{FF2B5EF4-FFF2-40B4-BE49-F238E27FC236}">
                <a16:creationId xmlns:a16="http://schemas.microsoft.com/office/drawing/2014/main" id="{AE867114-7ED9-9347-B357-DE312402F3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8150" y="1017725"/>
            <a:ext cx="4667701" cy="3962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7838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40CA349-BF6F-0F4E-96A4-D3BB41BF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8" name="Google Shape;1081;p96">
            <a:extLst>
              <a:ext uri="{FF2B5EF4-FFF2-40B4-BE49-F238E27FC236}">
                <a16:creationId xmlns:a16="http://schemas.microsoft.com/office/drawing/2014/main" id="{11D392A6-AEE5-E744-869D-0F42400940BD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AI in medical insurance</a:t>
            </a:r>
          </a:p>
        </p:txBody>
      </p:sp>
      <p:pic>
        <p:nvPicPr>
          <p:cNvPr id="9" name="Google Shape;1082;p96">
            <a:extLst>
              <a:ext uri="{FF2B5EF4-FFF2-40B4-BE49-F238E27FC236}">
                <a16:creationId xmlns:a16="http://schemas.microsoft.com/office/drawing/2014/main" id="{586B97D6-9866-A848-B622-B26F1F002A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96025"/>
            <a:ext cx="548640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83;p96">
            <a:extLst>
              <a:ext uri="{FF2B5EF4-FFF2-40B4-BE49-F238E27FC236}">
                <a16:creationId xmlns:a16="http://schemas.microsoft.com/office/drawing/2014/main" id="{CD7723AA-84EA-D649-92D7-A9C51E94D5D1}"/>
              </a:ext>
            </a:extLst>
          </p:cNvPr>
          <p:cNvSpPr txBox="1"/>
          <p:nvPr/>
        </p:nvSpPr>
        <p:spPr>
          <a:xfrm>
            <a:off x="5798100" y="1096025"/>
            <a:ext cx="3034200" cy="4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Мобильное приложение, диагностирующее признаки инсульта по КТ снимку с 90% точностью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Правительство будет компенсировать больницам до 1040 долларов за каждое использование.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084;p96">
            <a:extLst>
              <a:ext uri="{FF2B5EF4-FFF2-40B4-BE49-F238E27FC236}">
                <a16:creationId xmlns:a16="http://schemas.microsoft.com/office/drawing/2014/main" id="{47015AB3-9FB1-3546-A5D1-60C3C5021535}"/>
              </a:ext>
            </a:extLst>
          </p:cNvPr>
          <p:cNvSpPr txBox="1"/>
          <p:nvPr/>
        </p:nvSpPr>
        <p:spPr>
          <a:xfrm>
            <a:off x="120119" y="4646788"/>
            <a:ext cx="427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https://www.viz.ai/viz-lvo/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201253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89;p97">
            <a:extLst>
              <a:ext uri="{FF2B5EF4-FFF2-40B4-BE49-F238E27FC236}">
                <a16:creationId xmlns:a16="http://schemas.microsoft.com/office/drawing/2014/main" id="{63E6B2D7-0115-2847-A9CB-9B5F5D571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Assemble Line AI</a:t>
            </a:r>
            <a:endParaRPr/>
          </a:p>
        </p:txBody>
      </p:sp>
      <p:sp>
        <p:nvSpPr>
          <p:cNvPr id="12" name="Google Shape;1090;p97">
            <a:extLst>
              <a:ext uri="{FF2B5EF4-FFF2-40B4-BE49-F238E27FC236}">
                <a16:creationId xmlns:a16="http://schemas.microsoft.com/office/drawing/2014/main" id="{D8914981-55F4-2942-8228-668B6D9E1C52}"/>
              </a:ext>
            </a:extLst>
          </p:cNvPr>
          <p:cNvSpPr txBox="1"/>
          <p:nvPr/>
        </p:nvSpPr>
        <p:spPr>
          <a:xfrm>
            <a:off x="98854" y="4646788"/>
            <a:ext cx="427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https://instrumental.com/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" name="Google Shape;1091;p97">
            <a:extLst>
              <a:ext uri="{FF2B5EF4-FFF2-40B4-BE49-F238E27FC236}">
                <a16:creationId xmlns:a16="http://schemas.microsoft.com/office/drawing/2014/main" id="{AB8682F1-828F-4C49-AE41-BB84C72344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7586" y="1017725"/>
            <a:ext cx="6448838" cy="362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9194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024A54D-C2AD-F348-B442-15C22D17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8" name="Google Shape;1096;p98">
            <a:extLst>
              <a:ext uri="{FF2B5EF4-FFF2-40B4-BE49-F238E27FC236}">
                <a16:creationId xmlns:a16="http://schemas.microsoft.com/office/drawing/2014/main" id="{AA9FB093-32A1-2B48-B173-DC924AC996EB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Стилизация изображений: </a:t>
            </a:r>
            <a:r>
              <a:rPr lang="en-GB"/>
              <a:t>Prisma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en-GB"/>
          </a:p>
          <a:p>
            <a:pPr>
              <a:lnSpc>
                <a:spcPct val="100000"/>
              </a:lnSpc>
            </a:pPr>
            <a:endParaRPr lang="en-GB"/>
          </a:p>
        </p:txBody>
      </p:sp>
      <p:pic>
        <p:nvPicPr>
          <p:cNvPr id="9" name="Google Shape;1097;p98">
            <a:extLst>
              <a:ext uri="{FF2B5EF4-FFF2-40B4-BE49-F238E27FC236}">
                <a16:creationId xmlns:a16="http://schemas.microsoft.com/office/drawing/2014/main" id="{7EBF2678-4E7B-DC46-9C7F-33D5B4109C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888" y="1017725"/>
            <a:ext cx="7668230" cy="3820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2044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02;p99">
            <a:extLst>
              <a:ext uri="{FF2B5EF4-FFF2-40B4-BE49-F238E27FC236}">
                <a16:creationId xmlns:a16="http://schemas.microsoft.com/office/drawing/2014/main" id="{148A742E-C1F9-EC4C-AD30-B59809B0DE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Автономный транспорт</a:t>
            </a:r>
            <a:endParaRPr/>
          </a:p>
        </p:txBody>
      </p:sp>
      <p:sp>
        <p:nvSpPr>
          <p:cNvPr id="6" name="Google Shape;1103;p99">
            <a:extLst>
              <a:ext uri="{FF2B5EF4-FFF2-40B4-BE49-F238E27FC236}">
                <a16:creationId xmlns:a16="http://schemas.microsoft.com/office/drawing/2014/main" id="{BB97D2BF-F034-B542-AA2D-D66D7B557CF8}"/>
              </a:ext>
            </a:extLst>
          </p:cNvPr>
          <p:cNvSpPr txBox="1"/>
          <p:nvPr/>
        </p:nvSpPr>
        <p:spPr>
          <a:xfrm>
            <a:off x="115329" y="4646788"/>
            <a:ext cx="427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xwing.com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1104;p99">
            <a:extLst>
              <a:ext uri="{FF2B5EF4-FFF2-40B4-BE49-F238E27FC236}">
                <a16:creationId xmlns:a16="http://schemas.microsoft.com/office/drawing/2014/main" id="{FC981546-D236-844C-BFC5-AD0C18593D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7575" y="1017725"/>
            <a:ext cx="6448844" cy="362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2407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53AC390-FE27-6B4C-80B7-C2E037A4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8" name="Google Shape;1109;p100">
            <a:extLst>
              <a:ext uri="{FF2B5EF4-FFF2-40B4-BE49-F238E27FC236}">
                <a16:creationId xmlns:a16="http://schemas.microsoft.com/office/drawing/2014/main" id="{1BDAE7FE-0832-7840-96D5-5558647EF42B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Распознавание номеров машин: </a:t>
            </a:r>
            <a:r>
              <a:rPr lang="en-GB"/>
              <a:t>Vocord.ru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en-GB"/>
          </a:p>
          <a:p>
            <a:pPr>
              <a:lnSpc>
                <a:spcPct val="100000"/>
              </a:lnSpc>
            </a:pPr>
            <a:endParaRPr lang="en-GB"/>
          </a:p>
        </p:txBody>
      </p:sp>
      <p:pic>
        <p:nvPicPr>
          <p:cNvPr id="9" name="Google Shape;1110;p100">
            <a:extLst>
              <a:ext uri="{FF2B5EF4-FFF2-40B4-BE49-F238E27FC236}">
                <a16:creationId xmlns:a16="http://schemas.microsoft.com/office/drawing/2014/main" id="{89A8315C-B646-C74B-A3DA-EA4D72120D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0900" y="1097175"/>
            <a:ext cx="5642189" cy="3820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6052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20;p102">
            <a:extLst>
              <a:ext uri="{FF2B5EF4-FFF2-40B4-BE49-F238E27FC236}">
                <a16:creationId xmlns:a16="http://schemas.microsoft.com/office/drawing/2014/main" id="{49D7103B-AB7B-4446-A048-C0513A7EFD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Scheduling in wireless networks</a:t>
            </a:r>
            <a:endParaRPr/>
          </a:p>
        </p:txBody>
      </p:sp>
      <p:pic>
        <p:nvPicPr>
          <p:cNvPr id="6" name="Google Shape;1121;p102">
            <a:extLst>
              <a:ext uri="{FF2B5EF4-FFF2-40B4-BE49-F238E27FC236}">
                <a16:creationId xmlns:a16="http://schemas.microsoft.com/office/drawing/2014/main" id="{22798D50-D1F3-654C-8300-11B7A8A585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17725"/>
            <a:ext cx="8439665" cy="14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2;p102">
            <a:extLst>
              <a:ext uri="{FF2B5EF4-FFF2-40B4-BE49-F238E27FC236}">
                <a16:creationId xmlns:a16="http://schemas.microsoft.com/office/drawing/2014/main" id="{3725B274-4930-4D42-9454-15B432DB5E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5775" y="2923301"/>
            <a:ext cx="5232449" cy="1959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318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E15EE49-0333-1947-A1AA-8991009A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8" name="Google Shape;536;p52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6379B0FC-D47B-CC4A-9A3B-FF2DF4D9C152}"/>
              </a:ext>
            </a:extLst>
          </p:cNvPr>
          <p:cNvSpPr/>
          <p:nvPr/>
        </p:nvSpPr>
        <p:spPr>
          <a:xfrm rot="177">
            <a:off x="1663455" y="1316946"/>
            <a:ext cx="5817000" cy="25098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lang="en-GB" sz="69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🤖 </a:t>
            </a:r>
            <a:r>
              <a:rPr lang="en-GB" sz="69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Практика</a:t>
            </a:r>
            <a:endParaRPr sz="66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02703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2;p27">
            <a:extLst>
              <a:ext uri="{FF2B5EF4-FFF2-40B4-BE49-F238E27FC236}">
                <a16:creationId xmlns:a16="http://schemas.microsoft.com/office/drawing/2014/main" id="{A11155B8-5679-4C46-A740-26D4BB6446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 err="1"/>
              <a:t>Умный</a:t>
            </a:r>
            <a:r>
              <a:rPr lang="en-GB" dirty="0"/>
              <a:t> </a:t>
            </a:r>
            <a:r>
              <a:rPr lang="en-GB" dirty="0" err="1"/>
              <a:t>город</a:t>
            </a:r>
            <a:endParaRPr dirty="0"/>
          </a:p>
        </p:txBody>
      </p:sp>
      <p:pic>
        <p:nvPicPr>
          <p:cNvPr id="15" name="Google Shape;113;p27">
            <a:extLst>
              <a:ext uri="{FF2B5EF4-FFF2-40B4-BE49-F238E27FC236}">
                <a16:creationId xmlns:a16="http://schemas.microsoft.com/office/drawing/2014/main" id="{7FEF5212-7AE8-5846-926D-4AE5EDD523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4975" y="1284575"/>
            <a:ext cx="5251144" cy="31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14;p27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CEA54644-F9AD-CD43-A5B6-8F30A430D754}"/>
              </a:ext>
            </a:extLst>
          </p:cNvPr>
          <p:cNvSpPr/>
          <p:nvPr/>
        </p:nvSpPr>
        <p:spPr>
          <a:xfrm>
            <a:off x="311700" y="1550077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Искусственный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интеллект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робототехника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в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стратегиях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развития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умных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городов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" name="Google Shape;115;p27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76465E18-9E7C-1544-BE9E-11319122BBCE}"/>
              </a:ext>
            </a:extLst>
          </p:cNvPr>
          <p:cNvSpPr/>
          <p:nvPr/>
        </p:nvSpPr>
        <p:spPr>
          <a:xfrm>
            <a:off x="311700" y="2922201"/>
            <a:ext cx="2663700" cy="5574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🌎 Сайт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Создание города с ИИ с помощью NVIDIA Metropolis.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Google Shape;116;p27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D2F73A58-B410-0B45-890D-101855CAF9DD}"/>
              </a:ext>
            </a:extLst>
          </p:cNvPr>
          <p:cNvSpPr/>
          <p:nvPr/>
        </p:nvSpPr>
        <p:spPr>
          <a:xfrm>
            <a:off x="311700" y="222946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Инструменты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запуска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глубокого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(DL)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на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спутниковых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снимках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17;p27">
            <a:extLst>
              <a:ext uri="{FF2B5EF4-FFF2-40B4-BE49-F238E27FC236}">
                <a16:creationId xmlns:a16="http://schemas.microsoft.com/office/drawing/2014/main" id="{91154A2D-06AE-C344-BB49-3F762972FF1C}"/>
              </a:ext>
            </a:extLst>
          </p:cNvPr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18;p27" descr="A Neural Network based Approach for Predicting Customer Churn in Cellular Network Services" title="Paper">
            <a:hlinkClick r:id="rId7"/>
            <a:extLst>
              <a:ext uri="{FF2B5EF4-FFF2-40B4-BE49-F238E27FC236}">
                <a16:creationId xmlns:a16="http://schemas.microsoft.com/office/drawing/2014/main" id="{64AF593E-7581-9446-8BE5-AF988DACEBA3}"/>
              </a:ext>
            </a:extLst>
          </p:cNvPr>
          <p:cNvSpPr/>
          <p:nvPr/>
        </p:nvSpPr>
        <p:spPr>
          <a:xfrm>
            <a:off x="311700" y="3569025"/>
            <a:ext cx="2663700" cy="8217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🌎 Сайт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Индекс умного города, составленный Институтом развития менеджмента и Сингапурским университетом технологии и дизайна (SUTD).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93414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;p28">
            <a:extLst>
              <a:ext uri="{FF2B5EF4-FFF2-40B4-BE49-F238E27FC236}">
                <a16:creationId xmlns:a16="http://schemas.microsoft.com/office/drawing/2014/main" id="{F06C27E8-5BB8-B540-B64E-0CDA43B02F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Здравоохранение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2" name="Google Shape;124;p28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C757B870-C20F-C442-9A53-1608C721DCE0}"/>
              </a:ext>
            </a:extLst>
          </p:cNvPr>
          <p:cNvSpPr/>
          <p:nvPr/>
        </p:nvSpPr>
        <p:spPr>
          <a:xfrm>
            <a:off x="311700" y="1550077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Оценка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систем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искусственного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интеллекта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скрининга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рака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молочной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железы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" name="Google Shape;125;p28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970C7395-91E7-D641-83F1-2FE1B6493F91}"/>
              </a:ext>
            </a:extLst>
          </p:cNvPr>
          <p:cNvSpPr/>
          <p:nvPr/>
        </p:nvSpPr>
        <p:spPr>
          <a:xfrm>
            <a:off x="311700" y="2922198"/>
            <a:ext cx="2663700" cy="11271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🌎 Сайт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Мобильное приложение, диагностирующее признаки инсульта по КТ снимку с 90% точностью.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Правительство США будет компенсировать больницам до 1040 долларов за каждое использование.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" name="Google Shape;126;p28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B266F119-9413-8040-B3F5-AC83CA9C08AB}"/>
              </a:ext>
            </a:extLst>
          </p:cNvPr>
          <p:cNvSpPr/>
          <p:nvPr/>
        </p:nvSpPr>
        <p:spPr>
          <a:xfrm>
            <a:off x="311700" y="222946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Код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Обработка медицинских изображений с помощью Pytorch.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Google Shape;127;p28">
            <a:extLst>
              <a:ext uri="{FF2B5EF4-FFF2-40B4-BE49-F238E27FC236}">
                <a16:creationId xmlns:a16="http://schemas.microsoft.com/office/drawing/2014/main" id="{C044C484-B900-CB40-A068-26A6CF2CA00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14575" y="1374800"/>
            <a:ext cx="4972690" cy="2933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1713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2;p31">
            <a:extLst>
              <a:ext uri="{FF2B5EF4-FFF2-40B4-BE49-F238E27FC236}">
                <a16:creationId xmlns:a16="http://schemas.microsoft.com/office/drawing/2014/main" id="{CE1FD052-1AA9-3746-8428-F99A20BF5D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Стрим в сети 5g и аналитика в реальном времени. </a:t>
            </a:r>
            <a:endParaRPr/>
          </a:p>
        </p:txBody>
      </p:sp>
      <p:pic>
        <p:nvPicPr>
          <p:cNvPr id="12" name="Google Shape;153;p31">
            <a:extLst>
              <a:ext uri="{FF2B5EF4-FFF2-40B4-BE49-F238E27FC236}">
                <a16:creationId xmlns:a16="http://schemas.microsoft.com/office/drawing/2014/main" id="{536107C4-9BAE-4145-8ADF-29CD246795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5500" y="1658978"/>
            <a:ext cx="5337711" cy="29706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4;p31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0E71453B-5EAC-8A4E-B228-81C8927EDA68}"/>
              </a:ext>
            </a:extLst>
          </p:cNvPr>
          <p:cNvSpPr/>
          <p:nvPr/>
        </p:nvSpPr>
        <p:spPr>
          <a:xfrm>
            <a:off x="311700" y="155112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Статья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ИИ для 5G: направления исследований и парадигмы.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Google Shape;155;p31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D98DDAD1-F533-4C4F-A1FB-7BC09FB8EA64}"/>
              </a:ext>
            </a:extLst>
          </p:cNvPr>
          <p:cNvSpPr/>
          <p:nvPr/>
        </p:nvSpPr>
        <p:spPr>
          <a:xfrm>
            <a:off x="311700" y="222997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Код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Обнаружение объектов с помощью YOLOv3 в Keras.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56;p31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3F33A005-7A5F-5141-B9FB-B1FFA8B7FBCC}"/>
              </a:ext>
            </a:extLst>
          </p:cNvPr>
          <p:cNvSpPr/>
          <p:nvPr/>
        </p:nvSpPr>
        <p:spPr>
          <a:xfrm>
            <a:off x="311700" y="2908825"/>
            <a:ext cx="2663700" cy="7491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Код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OpenFace - Бесплатное распознавание лиц с открытым исходным кодом с помощью глубоких нейронных сетей.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4351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6;p37">
            <a:extLst>
              <a:ext uri="{FF2B5EF4-FFF2-40B4-BE49-F238E27FC236}">
                <a16:creationId xmlns:a16="http://schemas.microsoft.com/office/drawing/2014/main" id="{B6551BCB-54B4-F542-B393-02F03496DB53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Going deep</a:t>
            </a:r>
          </a:p>
          <a:p>
            <a:pPr>
              <a:lnSpc>
                <a:spcPct val="100000"/>
              </a:lnSpc>
            </a:pPr>
            <a:endParaRPr lang="en-GB"/>
          </a:p>
        </p:txBody>
      </p:sp>
      <p:pic>
        <p:nvPicPr>
          <p:cNvPr id="10" name="Google Shape;198;p37">
            <a:extLst>
              <a:ext uri="{FF2B5EF4-FFF2-40B4-BE49-F238E27FC236}">
                <a16:creationId xmlns:a16="http://schemas.microsoft.com/office/drawing/2014/main" id="{B21B27FF-FFF6-2A4A-B08E-C016845C58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307" y="1086259"/>
            <a:ext cx="8511024" cy="315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2921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1;p32">
            <a:extLst>
              <a:ext uri="{FF2B5EF4-FFF2-40B4-BE49-F238E27FC236}">
                <a16:creationId xmlns:a16="http://schemas.microsoft.com/office/drawing/2014/main" id="{D685ECA1-83DD-5648-AE66-FB8A338AC27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Кластеризация</a:t>
            </a:r>
          </a:p>
        </p:txBody>
      </p:sp>
      <p:pic>
        <p:nvPicPr>
          <p:cNvPr id="10" name="Google Shape;162;p32">
            <a:extLst>
              <a:ext uri="{FF2B5EF4-FFF2-40B4-BE49-F238E27FC236}">
                <a16:creationId xmlns:a16="http://schemas.microsoft.com/office/drawing/2014/main" id="{80291BA8-580C-9A4F-B436-C17CA594E9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4589" y="1017726"/>
            <a:ext cx="5394526" cy="371079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3;p32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EDE33571-A26B-1E49-AE19-5C039625783F}"/>
              </a:ext>
            </a:extLst>
          </p:cNvPr>
          <p:cNvSpPr/>
          <p:nvPr/>
        </p:nvSpPr>
        <p:spPr>
          <a:xfrm>
            <a:off x="311700" y="1551125"/>
            <a:ext cx="2663700" cy="6951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Статья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Подход на основе нейронной сети для прогнозирования оттока клиентов в сфере услуг сотовой связи.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64;p32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B14EE030-A390-A94F-9096-8404B9ADF52A}"/>
              </a:ext>
            </a:extLst>
          </p:cNvPr>
          <p:cNvSpPr/>
          <p:nvPr/>
        </p:nvSpPr>
        <p:spPr>
          <a:xfrm>
            <a:off x="311700" y="2321227"/>
            <a:ext cx="2663700" cy="6951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Код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Прогнозирование оттока клиентов с помощью искусственной нейронной сети (ИНС)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" name="Google Shape;165;p32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63273EDB-7F0D-2F46-A3E7-D83F7BE4861F}"/>
              </a:ext>
            </a:extLst>
          </p:cNvPr>
          <p:cNvSpPr/>
          <p:nvPr/>
        </p:nvSpPr>
        <p:spPr>
          <a:xfrm>
            <a:off x="311700" y="3091328"/>
            <a:ext cx="2663700" cy="5190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Код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Классификация структурированных данных с нуля.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3712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6;p37">
            <a:extLst>
              <a:ext uri="{FF2B5EF4-FFF2-40B4-BE49-F238E27FC236}">
                <a16:creationId xmlns:a16="http://schemas.microsoft.com/office/drawing/2014/main" id="{B6551BCB-54B4-F542-B393-02F03496DB53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Going deep</a:t>
            </a:r>
          </a:p>
          <a:p>
            <a:pPr>
              <a:lnSpc>
                <a:spcPct val="100000"/>
              </a:lnSpc>
            </a:pPr>
            <a:endParaRPr lang="en-GB"/>
          </a:p>
        </p:txBody>
      </p:sp>
      <p:pic>
        <p:nvPicPr>
          <p:cNvPr id="10" name="Google Shape;198;p37">
            <a:extLst>
              <a:ext uri="{FF2B5EF4-FFF2-40B4-BE49-F238E27FC236}">
                <a16:creationId xmlns:a16="http://schemas.microsoft.com/office/drawing/2014/main" id="{B21B27FF-FFF6-2A4A-B08E-C016845C58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307" y="1086259"/>
            <a:ext cx="8511024" cy="31562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206;p38">
            <a:extLst>
              <a:ext uri="{FF2B5EF4-FFF2-40B4-BE49-F238E27FC236}">
                <a16:creationId xmlns:a16="http://schemas.microsoft.com/office/drawing/2014/main" id="{122594A5-7611-994D-AF00-D35191C859D6}"/>
              </a:ext>
            </a:extLst>
          </p:cNvPr>
          <p:cNvCxnSpPr>
            <a:cxnSpLocks/>
          </p:cNvCxnSpPr>
          <p:nvPr/>
        </p:nvCxnSpPr>
        <p:spPr>
          <a:xfrm flipH="1">
            <a:off x="119832" y="3388364"/>
            <a:ext cx="851102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9" name="Google Shape;207;p38">
            <a:extLst>
              <a:ext uri="{FF2B5EF4-FFF2-40B4-BE49-F238E27FC236}">
                <a16:creationId xmlns:a16="http://schemas.microsoft.com/office/drawing/2014/main" id="{62FA3966-EF77-8A4A-8A09-FD75BF639FF2}"/>
              </a:ext>
            </a:extLst>
          </p:cNvPr>
          <p:cNvSpPr/>
          <p:nvPr/>
        </p:nvSpPr>
        <p:spPr>
          <a:xfrm>
            <a:off x="7035114" y="2504303"/>
            <a:ext cx="1440871" cy="744018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 </a:t>
            </a:r>
            <a:r>
              <a:rPr lang="en-GB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perfomance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269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12;p39">
            <a:extLst>
              <a:ext uri="{FF2B5EF4-FFF2-40B4-BE49-F238E27FC236}">
                <a16:creationId xmlns:a16="http://schemas.microsoft.com/office/drawing/2014/main" id="{782BD0DB-CD27-614F-AFAC-749896646AE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Face generation</a:t>
            </a:r>
            <a:endParaRPr/>
          </a:p>
        </p:txBody>
      </p:sp>
      <p:pic>
        <p:nvPicPr>
          <p:cNvPr id="12" name="Google Shape;213;p39">
            <a:extLst>
              <a:ext uri="{FF2B5EF4-FFF2-40B4-BE49-F238E27FC236}">
                <a16:creationId xmlns:a16="http://schemas.microsoft.com/office/drawing/2014/main" id="{B78927DD-F12D-2C4E-8CA0-C8A380FBF8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78"/>
          <a:stretch/>
        </p:blipFill>
        <p:spPr>
          <a:xfrm>
            <a:off x="307301" y="1401885"/>
            <a:ext cx="5530939" cy="23594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4;p39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78B27606-368D-0B43-8B4D-8DD6A2674014}"/>
              </a:ext>
            </a:extLst>
          </p:cNvPr>
          <p:cNvSpPr/>
          <p:nvPr/>
        </p:nvSpPr>
        <p:spPr>
          <a:xfrm>
            <a:off x="168900" y="4538065"/>
            <a:ext cx="1534500" cy="40011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This person does not exist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215;p39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B887B3F3-1362-3245-8E88-BC0DE0A7097D}"/>
              </a:ext>
            </a:extLst>
          </p:cNvPr>
          <p:cNvSpPr/>
          <p:nvPr/>
        </p:nvSpPr>
        <p:spPr>
          <a:xfrm>
            <a:off x="1775625" y="4538065"/>
            <a:ext cx="1534500" cy="40011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This cat does not exist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216;p39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8EB34619-E2A3-8D42-9CCC-264BF59A230B}"/>
              </a:ext>
            </a:extLst>
          </p:cNvPr>
          <p:cNvSpPr/>
          <p:nvPr/>
        </p:nvSpPr>
        <p:spPr>
          <a:xfrm>
            <a:off x="3382350" y="4538065"/>
            <a:ext cx="1534500" cy="40011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This X does not exist :)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1D88DDB-6C4C-814E-BB32-56DF1088D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6482" y="731375"/>
            <a:ext cx="2513068" cy="36675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175410-0FF7-0848-B167-76922F3FE94C}"/>
              </a:ext>
            </a:extLst>
          </p:cNvPr>
          <p:cNvSpPr txBox="1"/>
          <p:nvPr/>
        </p:nvSpPr>
        <p:spPr>
          <a:xfrm>
            <a:off x="6962906" y="4398885"/>
            <a:ext cx="610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U" sz="2000" dirty="0">
                <a:latin typeface="Microsoft Himalaya" pitchFamily="2" charset="0"/>
                <a:ea typeface="Microsoft Himalaya" pitchFamily="2" charset="0"/>
                <a:cs typeface="Microsoft Himalaya" pitchFamily="2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863486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Нейронные сети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00592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26;p41">
            <a:extLst>
              <a:ext uri="{FF2B5EF4-FFF2-40B4-BE49-F238E27FC236}">
                <a16:creationId xmlns:a16="http://schemas.microsoft.com/office/drawing/2014/main" id="{787338C9-65A2-4142-8A42-FEB9C9AE81D6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Как работает </a:t>
            </a:r>
            <a:r>
              <a:rPr lang="en-GB" dirty="0"/>
              <a:t>🧠?</a:t>
            </a:r>
          </a:p>
        </p:txBody>
      </p:sp>
      <p:sp>
        <p:nvSpPr>
          <p:cNvPr id="19" name="Google Shape;227;p41">
            <a:extLst>
              <a:ext uri="{FF2B5EF4-FFF2-40B4-BE49-F238E27FC236}">
                <a16:creationId xmlns:a16="http://schemas.microsoft.com/office/drawing/2014/main" id="{56C41EF5-ED01-DD42-AA3D-7C1340DC256D}"/>
              </a:ext>
            </a:extLst>
          </p:cNvPr>
          <p:cNvSpPr txBox="1"/>
          <p:nvPr/>
        </p:nvSpPr>
        <p:spPr>
          <a:xfrm>
            <a:off x="2970450" y="4222188"/>
            <a:ext cx="32031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GB" sz="125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8.6×10</a:t>
            </a:r>
            <a:r>
              <a:rPr lang="en-GB" sz="1600" b="0" i="0" u="none" strike="noStrike" cap="none" baseline="30000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rPr lang="en-GB" sz="1400" b="0" i="0" u="none" strike="noStrike" cap="none" baseline="30000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нейронов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мозге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человека</a:t>
            </a:r>
            <a:endParaRPr sz="1400" b="0" i="0" u="none" strike="noStrike" cap="none" dirty="0">
              <a:solidFill>
                <a:srgbClr val="2021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GB" sz="125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~1.5×10</a:t>
            </a:r>
            <a:r>
              <a:rPr lang="en-GB" sz="1600" b="0" i="0" u="none" strike="noStrike" cap="none" baseline="30000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связей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между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ними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600" b="0" i="0" u="none" strike="noStrike" cap="none" dirty="0">
              <a:solidFill>
                <a:srgbClr val="2021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" name="Google Shape;228;p41">
            <a:extLst>
              <a:ext uri="{FF2B5EF4-FFF2-40B4-BE49-F238E27FC236}">
                <a16:creationId xmlns:a16="http://schemas.microsoft.com/office/drawing/2014/main" id="{7F865C12-DDE1-9F4B-AFAF-2C79AD5F1B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8975" y="1048888"/>
            <a:ext cx="5586050" cy="3142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403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4;p42">
            <a:extLst>
              <a:ext uri="{FF2B5EF4-FFF2-40B4-BE49-F238E27FC236}">
                <a16:creationId xmlns:a16="http://schemas.microsoft.com/office/drawing/2014/main" id="{21DDF22D-D338-004B-99D8-CF8FF56A0DA1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Другие нейроны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235;p42">
            <a:extLst>
              <a:ext uri="{FF2B5EF4-FFF2-40B4-BE49-F238E27FC236}">
                <a16:creationId xmlns:a16="http://schemas.microsoft.com/office/drawing/2014/main" id="{16E12D72-5AD9-2941-B43E-0726AE882998}"/>
              </a:ext>
            </a:extLst>
          </p:cNvPr>
          <p:cNvSpPr txBox="1"/>
          <p:nvPr/>
        </p:nvSpPr>
        <p:spPr>
          <a:xfrm>
            <a:off x="2499325" y="20500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 нейрон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36;p42">
            <a:extLst>
              <a:ext uri="{FF2B5EF4-FFF2-40B4-BE49-F238E27FC236}">
                <a16:creationId xmlns:a16="http://schemas.microsoft.com/office/drawing/2014/main" id="{00FEC89B-D850-FB42-B9BD-B7BB932F0543}"/>
              </a:ext>
            </a:extLst>
          </p:cNvPr>
          <p:cNvSpPr txBox="1"/>
          <p:nvPr/>
        </p:nvSpPr>
        <p:spPr>
          <a:xfrm>
            <a:off x="978150" y="1583250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37;p42">
            <a:extLst>
              <a:ext uri="{FF2B5EF4-FFF2-40B4-BE49-F238E27FC236}">
                <a16:creationId xmlns:a16="http://schemas.microsoft.com/office/drawing/2014/main" id="{2414414D-73ED-C64A-942D-21415F2B5E11}"/>
              </a:ext>
            </a:extLst>
          </p:cNvPr>
          <p:cNvSpPr txBox="1"/>
          <p:nvPr/>
        </p:nvSpPr>
        <p:spPr>
          <a:xfrm>
            <a:off x="997500" y="2336988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38;p42">
            <a:extLst>
              <a:ext uri="{FF2B5EF4-FFF2-40B4-BE49-F238E27FC236}">
                <a16:creationId xmlns:a16="http://schemas.microsoft.com/office/drawing/2014/main" id="{43154076-0E61-FD4D-9A39-373A892DA311}"/>
              </a:ext>
            </a:extLst>
          </p:cNvPr>
          <p:cNvSpPr txBox="1"/>
          <p:nvPr/>
        </p:nvSpPr>
        <p:spPr>
          <a:xfrm>
            <a:off x="978150" y="3106050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39;p42">
            <a:extLst>
              <a:ext uri="{FF2B5EF4-FFF2-40B4-BE49-F238E27FC236}">
                <a16:creationId xmlns:a16="http://schemas.microsoft.com/office/drawing/2014/main" id="{92D1ACA7-70E4-E144-8017-30EAB834B542}"/>
              </a:ext>
            </a:extLst>
          </p:cNvPr>
          <p:cNvSpPr txBox="1"/>
          <p:nvPr/>
        </p:nvSpPr>
        <p:spPr>
          <a:xfrm>
            <a:off x="978150" y="38769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240;p42">
            <a:extLst>
              <a:ext uri="{FF2B5EF4-FFF2-40B4-BE49-F238E27FC236}">
                <a16:creationId xmlns:a16="http://schemas.microsoft.com/office/drawing/2014/main" id="{B2426145-CA38-014E-A53B-494174F3B407}"/>
              </a:ext>
            </a:extLst>
          </p:cNvPr>
          <p:cNvSpPr txBox="1"/>
          <p:nvPr/>
        </p:nvSpPr>
        <p:spPr>
          <a:xfrm>
            <a:off x="2758325" y="27563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4" name="Google Shape;241;p42">
            <a:extLst>
              <a:ext uri="{FF2B5EF4-FFF2-40B4-BE49-F238E27FC236}">
                <a16:creationId xmlns:a16="http://schemas.microsoft.com/office/drawing/2014/main" id="{D3A85B2B-9658-4141-A838-566E294CC087}"/>
              </a:ext>
            </a:extLst>
          </p:cNvPr>
          <p:cNvCxnSpPr>
            <a:stCxn id="9" idx="3"/>
            <a:endCxn id="13" idx="1"/>
          </p:cNvCxnSpPr>
          <p:nvPr/>
        </p:nvCxnSpPr>
        <p:spPr>
          <a:xfrm>
            <a:off x="2024250" y="2033550"/>
            <a:ext cx="734100" cy="11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" name="Google Shape;242;p42">
            <a:extLst>
              <a:ext uri="{FF2B5EF4-FFF2-40B4-BE49-F238E27FC236}">
                <a16:creationId xmlns:a16="http://schemas.microsoft.com/office/drawing/2014/main" id="{DA2E18D2-3761-4248-BBDF-DD5A370FDFA4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2043600" y="2787288"/>
            <a:ext cx="714600" cy="41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" name="Google Shape;243;p42">
            <a:extLst>
              <a:ext uri="{FF2B5EF4-FFF2-40B4-BE49-F238E27FC236}">
                <a16:creationId xmlns:a16="http://schemas.microsoft.com/office/drawing/2014/main" id="{6B3D596B-EEF5-164F-BF3A-4CB5E99139E7}"/>
              </a:ext>
            </a:extLst>
          </p:cNvPr>
          <p:cNvCxnSpPr>
            <a:stCxn id="11" idx="3"/>
            <a:endCxn id="13" idx="1"/>
          </p:cNvCxnSpPr>
          <p:nvPr/>
        </p:nvCxnSpPr>
        <p:spPr>
          <a:xfrm rot="10800000" flipH="1">
            <a:off x="2024250" y="3206550"/>
            <a:ext cx="734100" cy="34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244;p42">
            <a:extLst>
              <a:ext uri="{FF2B5EF4-FFF2-40B4-BE49-F238E27FC236}">
                <a16:creationId xmlns:a16="http://schemas.microsoft.com/office/drawing/2014/main" id="{C2385A26-BDC1-D54E-A78A-DB63C768BD7B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 rot="10800000" flipH="1">
            <a:off x="2024250" y="3206725"/>
            <a:ext cx="734100" cy="11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" name="Google Shape;245;p42">
            <a:extLst>
              <a:ext uri="{FF2B5EF4-FFF2-40B4-BE49-F238E27FC236}">
                <a16:creationId xmlns:a16="http://schemas.microsoft.com/office/drawing/2014/main" id="{5C6236F6-AAF7-CE4D-84A0-6816CA88BB3A}"/>
              </a:ext>
            </a:extLst>
          </p:cNvPr>
          <p:cNvCxnSpPr/>
          <p:nvPr/>
        </p:nvCxnSpPr>
        <p:spPr>
          <a:xfrm flipH="1">
            <a:off x="5380529" y="2512300"/>
            <a:ext cx="10800" cy="147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22" name="Google Shape;246;p42">
            <a:extLst>
              <a:ext uri="{FF2B5EF4-FFF2-40B4-BE49-F238E27FC236}">
                <a16:creationId xmlns:a16="http://schemas.microsoft.com/office/drawing/2014/main" id="{E800E160-58AE-014F-9B5B-D66E3AF934CF}"/>
              </a:ext>
            </a:extLst>
          </p:cNvPr>
          <p:cNvCxnSpPr/>
          <p:nvPr/>
        </p:nvCxnSpPr>
        <p:spPr>
          <a:xfrm rot="10800000">
            <a:off x="5391425" y="3989250"/>
            <a:ext cx="2967600" cy="1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23" name="Google Shape;247;p42">
            <a:extLst>
              <a:ext uri="{FF2B5EF4-FFF2-40B4-BE49-F238E27FC236}">
                <a16:creationId xmlns:a16="http://schemas.microsoft.com/office/drawing/2014/main" id="{01EAB709-3B74-E84E-9B4B-88B9BFA4FD4A}"/>
              </a:ext>
            </a:extLst>
          </p:cNvPr>
          <p:cNvSpPr txBox="1"/>
          <p:nvPr/>
        </p:nvSpPr>
        <p:spPr>
          <a:xfrm>
            <a:off x="4795150" y="1945250"/>
            <a:ext cx="1181400" cy="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Реакция нейрона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Google Shape;248;p42">
            <a:extLst>
              <a:ext uri="{FF2B5EF4-FFF2-40B4-BE49-F238E27FC236}">
                <a16:creationId xmlns:a16="http://schemas.microsoft.com/office/drawing/2014/main" id="{18B3271F-BA32-F144-AA1B-10AB035ABBD1}"/>
              </a:ext>
            </a:extLst>
          </p:cNvPr>
          <p:cNvSpPr txBox="1"/>
          <p:nvPr/>
        </p:nvSpPr>
        <p:spPr>
          <a:xfrm>
            <a:off x="6211797" y="4192375"/>
            <a:ext cx="2332500" cy="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Сумма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входных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сигналов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других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нейронов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" name="Google Shape;249;p42">
            <a:extLst>
              <a:ext uri="{FF2B5EF4-FFF2-40B4-BE49-F238E27FC236}">
                <a16:creationId xmlns:a16="http://schemas.microsoft.com/office/drawing/2014/main" id="{39552751-BB1B-134E-B66C-6A9716C63BEE}"/>
              </a:ext>
            </a:extLst>
          </p:cNvPr>
          <p:cNvCxnSpPr/>
          <p:nvPr/>
        </p:nvCxnSpPr>
        <p:spPr>
          <a:xfrm flipH="1">
            <a:off x="5463825" y="2979275"/>
            <a:ext cx="2708400" cy="840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50;p42">
            <a:extLst>
              <a:ext uri="{FF2B5EF4-FFF2-40B4-BE49-F238E27FC236}">
                <a16:creationId xmlns:a16="http://schemas.microsoft.com/office/drawing/2014/main" id="{E1CAD5F5-30D0-1D4C-9BE2-9430C7835DDA}"/>
              </a:ext>
            </a:extLst>
          </p:cNvPr>
          <p:cNvSpPr txBox="1"/>
          <p:nvPr/>
        </p:nvSpPr>
        <p:spPr>
          <a:xfrm>
            <a:off x="6275625" y="2065450"/>
            <a:ext cx="10848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Активация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" name="Google Shape;251;p42">
            <a:extLst>
              <a:ext uri="{FF2B5EF4-FFF2-40B4-BE49-F238E27FC236}">
                <a16:creationId xmlns:a16="http://schemas.microsoft.com/office/drawing/2014/main" id="{10723050-BBFE-2F49-9547-C60A78AE207C}"/>
              </a:ext>
            </a:extLst>
          </p:cNvPr>
          <p:cNvCxnSpPr/>
          <p:nvPr/>
        </p:nvCxnSpPr>
        <p:spPr>
          <a:xfrm>
            <a:off x="6811425" y="2392600"/>
            <a:ext cx="13200" cy="527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" name="Google Shape;226;p41">
            <a:extLst>
              <a:ext uri="{FF2B5EF4-FFF2-40B4-BE49-F238E27FC236}">
                <a16:creationId xmlns:a16="http://schemas.microsoft.com/office/drawing/2014/main" id="{8361FFE6-1492-9145-BAA5-D9898888022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Как работает </a:t>
            </a:r>
            <a:r>
              <a:rPr lang="en-GB" dirty="0"/>
              <a:t>🧠?</a:t>
            </a:r>
          </a:p>
        </p:txBody>
      </p:sp>
    </p:spTree>
    <p:extLst>
      <p:ext uri="{BB962C8B-B14F-4D97-AF65-F5344CB8AC3E}">
        <p14:creationId xmlns:p14="http://schemas.microsoft.com/office/powerpoint/2010/main" val="3567768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32;p46">
            <a:extLst>
              <a:ext uri="{FF2B5EF4-FFF2-40B4-BE49-F238E27FC236}">
                <a16:creationId xmlns:a16="http://schemas.microsoft.com/office/drawing/2014/main" id="{A385BBDD-3EEB-6B4F-9B61-79966E2BCC8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Как работает </a:t>
            </a:r>
            <a:r>
              <a:rPr lang="en-GB" dirty="0"/>
              <a:t>🤖🧠?</a:t>
            </a:r>
          </a:p>
        </p:txBody>
      </p:sp>
      <p:sp>
        <p:nvSpPr>
          <p:cNvPr id="29" name="Google Shape;333;p46">
            <a:extLst>
              <a:ext uri="{FF2B5EF4-FFF2-40B4-BE49-F238E27FC236}">
                <a16:creationId xmlns:a16="http://schemas.microsoft.com/office/drawing/2014/main" id="{BD4A25BD-519B-0042-BCFD-6573E84B7F8C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Другие нейроны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34;p46">
            <a:extLst>
              <a:ext uri="{FF2B5EF4-FFF2-40B4-BE49-F238E27FC236}">
                <a16:creationId xmlns:a16="http://schemas.microsoft.com/office/drawing/2014/main" id="{543393E3-3E3C-F147-B693-919927BCB407}"/>
              </a:ext>
            </a:extLst>
          </p:cNvPr>
          <p:cNvSpPr txBox="1"/>
          <p:nvPr/>
        </p:nvSpPr>
        <p:spPr>
          <a:xfrm>
            <a:off x="3185125" y="23548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35;p46">
            <a:extLst>
              <a:ext uri="{FF2B5EF4-FFF2-40B4-BE49-F238E27FC236}">
                <a16:creationId xmlns:a16="http://schemas.microsoft.com/office/drawing/2014/main" id="{6305988E-3B25-1F4B-A01D-34DF6721CB20}"/>
              </a:ext>
            </a:extLst>
          </p:cNvPr>
          <p:cNvSpPr txBox="1"/>
          <p:nvPr/>
        </p:nvSpPr>
        <p:spPr>
          <a:xfrm>
            <a:off x="618649" y="15832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36;p46">
            <a:extLst>
              <a:ext uri="{FF2B5EF4-FFF2-40B4-BE49-F238E27FC236}">
                <a16:creationId xmlns:a16="http://schemas.microsoft.com/office/drawing/2014/main" id="{FB4A8C16-3E6C-7F48-AE4E-8A85AE7C5977}"/>
              </a:ext>
            </a:extLst>
          </p:cNvPr>
          <p:cNvSpPr txBox="1"/>
          <p:nvPr/>
        </p:nvSpPr>
        <p:spPr>
          <a:xfrm>
            <a:off x="644528" y="2336988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37;p46">
            <a:extLst>
              <a:ext uri="{FF2B5EF4-FFF2-40B4-BE49-F238E27FC236}">
                <a16:creationId xmlns:a16="http://schemas.microsoft.com/office/drawing/2014/main" id="{C864F1D0-8F7D-2244-A845-BB73143D5261}"/>
              </a:ext>
            </a:extLst>
          </p:cNvPr>
          <p:cNvSpPr txBox="1"/>
          <p:nvPr/>
        </p:nvSpPr>
        <p:spPr>
          <a:xfrm>
            <a:off x="618649" y="31060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38;p46">
            <a:extLst>
              <a:ext uri="{FF2B5EF4-FFF2-40B4-BE49-F238E27FC236}">
                <a16:creationId xmlns:a16="http://schemas.microsoft.com/office/drawing/2014/main" id="{AF942FD3-9912-974C-8EB6-FBA343097A39}"/>
              </a:ext>
            </a:extLst>
          </p:cNvPr>
          <p:cNvSpPr txBox="1"/>
          <p:nvPr/>
        </p:nvSpPr>
        <p:spPr>
          <a:xfrm>
            <a:off x="618649" y="3876925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39;p46">
            <a:extLst>
              <a:ext uri="{FF2B5EF4-FFF2-40B4-BE49-F238E27FC236}">
                <a16:creationId xmlns:a16="http://schemas.microsoft.com/office/drawing/2014/main" id="{770DAF8F-F432-2E46-B069-66F926283E41}"/>
              </a:ext>
            </a:extLst>
          </p:cNvPr>
          <p:cNvSpPr txBox="1"/>
          <p:nvPr/>
        </p:nvSpPr>
        <p:spPr>
          <a:xfrm>
            <a:off x="3444125" y="27563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" name="Google Shape;340;p46">
            <a:extLst>
              <a:ext uri="{FF2B5EF4-FFF2-40B4-BE49-F238E27FC236}">
                <a16:creationId xmlns:a16="http://schemas.microsoft.com/office/drawing/2014/main" id="{3B14FF16-72ED-2B43-9C0B-D554A4C5F040}"/>
              </a:ext>
            </a:extLst>
          </p:cNvPr>
          <p:cNvCxnSpPr>
            <a:stCxn id="31" idx="3"/>
            <a:endCxn id="35" idx="1"/>
          </p:cNvCxnSpPr>
          <p:nvPr/>
        </p:nvCxnSpPr>
        <p:spPr>
          <a:xfrm>
            <a:off x="2017849" y="2033550"/>
            <a:ext cx="1426200" cy="11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" name="Google Shape;341;p46">
            <a:extLst>
              <a:ext uri="{FF2B5EF4-FFF2-40B4-BE49-F238E27FC236}">
                <a16:creationId xmlns:a16="http://schemas.microsoft.com/office/drawing/2014/main" id="{C693450C-42C9-1D42-9D8B-641C422D9C70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>
            <a:off x="2043728" y="2787288"/>
            <a:ext cx="1400400" cy="41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" name="Google Shape;342;p46">
            <a:extLst>
              <a:ext uri="{FF2B5EF4-FFF2-40B4-BE49-F238E27FC236}">
                <a16:creationId xmlns:a16="http://schemas.microsoft.com/office/drawing/2014/main" id="{9932507C-1668-5E43-9DBD-2D76F8E54055}"/>
              </a:ext>
            </a:extLst>
          </p:cNvPr>
          <p:cNvCxnSpPr>
            <a:stCxn id="33" idx="3"/>
            <a:endCxn id="35" idx="1"/>
          </p:cNvCxnSpPr>
          <p:nvPr/>
        </p:nvCxnSpPr>
        <p:spPr>
          <a:xfrm rot="10800000" flipH="1">
            <a:off x="2017849" y="3206550"/>
            <a:ext cx="1426200" cy="34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" name="Google Shape;343;p46">
            <a:extLst>
              <a:ext uri="{FF2B5EF4-FFF2-40B4-BE49-F238E27FC236}">
                <a16:creationId xmlns:a16="http://schemas.microsoft.com/office/drawing/2014/main" id="{805487C6-3153-4146-AF21-9CAB28DBEB32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 rot="10800000" flipH="1">
            <a:off x="2017849" y="3206725"/>
            <a:ext cx="1426200" cy="11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988F28FA-2D4D-F641-8D21-3048EC765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078" y="3593874"/>
            <a:ext cx="350294" cy="191070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3CB1B564-A606-9343-ADEC-E828C6FA7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078" y="3178389"/>
            <a:ext cx="350294" cy="191070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id="{AC259B9B-8B7E-6946-B579-E4531B577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078" y="2671464"/>
            <a:ext cx="350294" cy="191070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F7FDEA06-4A76-174B-ACFC-E869CE7D9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078" y="2146251"/>
            <a:ext cx="350294" cy="1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25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33;p46">
            <a:extLst>
              <a:ext uri="{FF2B5EF4-FFF2-40B4-BE49-F238E27FC236}">
                <a16:creationId xmlns:a16="http://schemas.microsoft.com/office/drawing/2014/main" id="{7B00210F-777B-3C4E-84FF-9A750A8C85BE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Другие нейроны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334;p46">
            <a:extLst>
              <a:ext uri="{FF2B5EF4-FFF2-40B4-BE49-F238E27FC236}">
                <a16:creationId xmlns:a16="http://schemas.microsoft.com/office/drawing/2014/main" id="{F7C21129-6E0F-B44C-8EA8-78890A1290D3}"/>
              </a:ext>
            </a:extLst>
          </p:cNvPr>
          <p:cNvSpPr txBox="1"/>
          <p:nvPr/>
        </p:nvSpPr>
        <p:spPr>
          <a:xfrm>
            <a:off x="3185125" y="23548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335;p46">
            <a:extLst>
              <a:ext uri="{FF2B5EF4-FFF2-40B4-BE49-F238E27FC236}">
                <a16:creationId xmlns:a16="http://schemas.microsoft.com/office/drawing/2014/main" id="{9FBB4139-C777-6943-BA71-2EDA6F7C4BEA}"/>
              </a:ext>
            </a:extLst>
          </p:cNvPr>
          <p:cNvSpPr txBox="1"/>
          <p:nvPr/>
        </p:nvSpPr>
        <p:spPr>
          <a:xfrm>
            <a:off x="618649" y="15832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Google Shape;336;p46">
            <a:extLst>
              <a:ext uri="{FF2B5EF4-FFF2-40B4-BE49-F238E27FC236}">
                <a16:creationId xmlns:a16="http://schemas.microsoft.com/office/drawing/2014/main" id="{64B6A652-142B-9747-91C3-D1CD895B3288}"/>
              </a:ext>
            </a:extLst>
          </p:cNvPr>
          <p:cNvSpPr txBox="1"/>
          <p:nvPr/>
        </p:nvSpPr>
        <p:spPr>
          <a:xfrm>
            <a:off x="644528" y="2336988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Google Shape;337;p46">
            <a:extLst>
              <a:ext uri="{FF2B5EF4-FFF2-40B4-BE49-F238E27FC236}">
                <a16:creationId xmlns:a16="http://schemas.microsoft.com/office/drawing/2014/main" id="{314B11EC-9471-874C-9C10-E159DA7F0DFE}"/>
              </a:ext>
            </a:extLst>
          </p:cNvPr>
          <p:cNvSpPr txBox="1"/>
          <p:nvPr/>
        </p:nvSpPr>
        <p:spPr>
          <a:xfrm>
            <a:off x="618649" y="31060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338;p46">
            <a:extLst>
              <a:ext uri="{FF2B5EF4-FFF2-40B4-BE49-F238E27FC236}">
                <a16:creationId xmlns:a16="http://schemas.microsoft.com/office/drawing/2014/main" id="{F1AD3C1F-772C-204E-B651-5B404A97AAE2}"/>
              </a:ext>
            </a:extLst>
          </p:cNvPr>
          <p:cNvSpPr txBox="1"/>
          <p:nvPr/>
        </p:nvSpPr>
        <p:spPr>
          <a:xfrm>
            <a:off x="618649" y="3876925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339;p46">
            <a:extLst>
              <a:ext uri="{FF2B5EF4-FFF2-40B4-BE49-F238E27FC236}">
                <a16:creationId xmlns:a16="http://schemas.microsoft.com/office/drawing/2014/main" id="{54946563-6473-1749-A1EB-DB32CEE705DA}"/>
              </a:ext>
            </a:extLst>
          </p:cNvPr>
          <p:cNvSpPr txBox="1"/>
          <p:nvPr/>
        </p:nvSpPr>
        <p:spPr>
          <a:xfrm>
            <a:off x="3444125" y="27563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" name="Google Shape;340;p46">
            <a:extLst>
              <a:ext uri="{FF2B5EF4-FFF2-40B4-BE49-F238E27FC236}">
                <a16:creationId xmlns:a16="http://schemas.microsoft.com/office/drawing/2014/main" id="{4659EF39-C52E-D842-A475-80BF7656BD0E}"/>
              </a:ext>
            </a:extLst>
          </p:cNvPr>
          <p:cNvCxnSpPr>
            <a:stCxn id="22" idx="3"/>
            <a:endCxn id="26" idx="1"/>
          </p:cNvCxnSpPr>
          <p:nvPr/>
        </p:nvCxnSpPr>
        <p:spPr>
          <a:xfrm>
            <a:off x="2017849" y="2033550"/>
            <a:ext cx="1426200" cy="11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" name="Google Shape;341;p46">
            <a:extLst>
              <a:ext uri="{FF2B5EF4-FFF2-40B4-BE49-F238E27FC236}">
                <a16:creationId xmlns:a16="http://schemas.microsoft.com/office/drawing/2014/main" id="{1173148B-0E3B-464C-B000-C41B614CBF48}"/>
              </a:ext>
            </a:extLst>
          </p:cNvPr>
          <p:cNvCxnSpPr>
            <a:stCxn id="23" idx="3"/>
            <a:endCxn id="26" idx="1"/>
          </p:cNvCxnSpPr>
          <p:nvPr/>
        </p:nvCxnSpPr>
        <p:spPr>
          <a:xfrm>
            <a:off x="2043728" y="2787288"/>
            <a:ext cx="1400400" cy="41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" name="Google Shape;342;p46">
            <a:extLst>
              <a:ext uri="{FF2B5EF4-FFF2-40B4-BE49-F238E27FC236}">
                <a16:creationId xmlns:a16="http://schemas.microsoft.com/office/drawing/2014/main" id="{29C56172-1723-9649-8B42-F0A106A25D23}"/>
              </a:ext>
            </a:extLst>
          </p:cNvPr>
          <p:cNvCxnSpPr>
            <a:stCxn id="24" idx="3"/>
            <a:endCxn id="26" idx="1"/>
          </p:cNvCxnSpPr>
          <p:nvPr/>
        </p:nvCxnSpPr>
        <p:spPr>
          <a:xfrm rot="10800000" flipH="1">
            <a:off x="2017849" y="3206550"/>
            <a:ext cx="1426200" cy="34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" name="Google Shape;343;p46">
            <a:extLst>
              <a:ext uri="{FF2B5EF4-FFF2-40B4-BE49-F238E27FC236}">
                <a16:creationId xmlns:a16="http://schemas.microsoft.com/office/drawing/2014/main" id="{FB5D4718-1611-3842-99F6-AF84850F86FF}"/>
              </a:ext>
            </a:extLst>
          </p:cNvPr>
          <p:cNvCxnSpPr>
            <a:stCxn id="25" idx="3"/>
            <a:endCxn id="26" idx="1"/>
          </p:cNvCxnSpPr>
          <p:nvPr/>
        </p:nvCxnSpPr>
        <p:spPr>
          <a:xfrm rot="10800000" flipH="1">
            <a:off x="2017849" y="3206725"/>
            <a:ext cx="1426200" cy="11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7" name="Picture 1">
            <a:extLst>
              <a:ext uri="{FF2B5EF4-FFF2-40B4-BE49-F238E27FC236}">
                <a16:creationId xmlns:a16="http://schemas.microsoft.com/office/drawing/2014/main" id="{8F46A4DA-4DE5-9C44-938C-BAB33F8A3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42" y="1848841"/>
            <a:ext cx="252000" cy="168000"/>
          </a:xfrm>
          <a:prstGeom prst="rect">
            <a:avLst/>
          </a:prstGeom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9DA1A162-7534-9F4D-9095-7CBBB2B69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42" y="2652611"/>
            <a:ext cx="252000" cy="168000"/>
          </a:xfrm>
          <a:prstGeom prst="rect">
            <a:avLst/>
          </a:prstGeom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AB6157CA-3311-E84E-9F39-D4A9C3E4D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42" y="3456381"/>
            <a:ext cx="252000" cy="168000"/>
          </a:xfrm>
          <a:prstGeom prst="rect">
            <a:avLst/>
          </a:prstGeom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FD19A6C0-4F74-F949-829B-0D4F40644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42" y="4260150"/>
            <a:ext cx="252000" cy="151200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DA391121-4F41-4843-8880-9E2636E60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8078" y="3593874"/>
            <a:ext cx="350294" cy="191070"/>
          </a:xfrm>
          <a:prstGeom prst="rect">
            <a:avLst/>
          </a:prstGeom>
        </p:spPr>
      </p:pic>
      <p:pic>
        <p:nvPicPr>
          <p:cNvPr id="52" name="Picture 6">
            <a:extLst>
              <a:ext uri="{FF2B5EF4-FFF2-40B4-BE49-F238E27FC236}">
                <a16:creationId xmlns:a16="http://schemas.microsoft.com/office/drawing/2014/main" id="{87C58511-8C23-1641-B441-A098C6835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078" y="3178389"/>
            <a:ext cx="350294" cy="191070"/>
          </a:xfrm>
          <a:prstGeom prst="rect">
            <a:avLst/>
          </a:prstGeom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86D92DAA-CDF6-1E43-B27F-EC89BC377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8078" y="2671464"/>
            <a:ext cx="350294" cy="191070"/>
          </a:xfrm>
          <a:prstGeom prst="rect">
            <a:avLst/>
          </a:prstGeom>
        </p:spPr>
      </p:pic>
      <p:pic>
        <p:nvPicPr>
          <p:cNvPr id="54" name="Picture 8">
            <a:extLst>
              <a:ext uri="{FF2B5EF4-FFF2-40B4-BE49-F238E27FC236}">
                <a16:creationId xmlns:a16="http://schemas.microsoft.com/office/drawing/2014/main" id="{6C6ADB63-8F8B-DF40-8F2D-837CEE2D74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078" y="2146251"/>
            <a:ext cx="350294" cy="191070"/>
          </a:xfrm>
          <a:prstGeom prst="rect">
            <a:avLst/>
          </a:prstGeom>
        </p:spPr>
      </p:pic>
      <p:pic>
        <p:nvPicPr>
          <p:cNvPr id="55" name="Picture 9">
            <a:extLst>
              <a:ext uri="{FF2B5EF4-FFF2-40B4-BE49-F238E27FC236}">
                <a16:creationId xmlns:a16="http://schemas.microsoft.com/office/drawing/2014/main" id="{D9E9F7FB-46A4-AF4A-BA32-4D96D4E421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0921" y="3581113"/>
            <a:ext cx="1630800" cy="892324"/>
          </a:xfrm>
          <a:prstGeom prst="rect">
            <a:avLst/>
          </a:prstGeom>
        </p:spPr>
      </p:pic>
      <p:sp>
        <p:nvSpPr>
          <p:cNvPr id="56" name="Google Shape;332;p46">
            <a:extLst>
              <a:ext uri="{FF2B5EF4-FFF2-40B4-BE49-F238E27FC236}">
                <a16:creationId xmlns:a16="http://schemas.microsoft.com/office/drawing/2014/main" id="{8E76095A-D14A-B245-9E8E-BAA8D0905077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Как работает </a:t>
            </a:r>
            <a:r>
              <a:rPr lang="en-GB" dirty="0"/>
              <a:t>🤖🧠?</a:t>
            </a:r>
          </a:p>
        </p:txBody>
      </p:sp>
    </p:spTree>
    <p:extLst>
      <p:ext uri="{BB962C8B-B14F-4D97-AF65-F5344CB8AC3E}">
        <p14:creationId xmlns:p14="http://schemas.microsoft.com/office/powerpoint/2010/main" val="1034746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32;p46">
            <a:extLst>
              <a:ext uri="{FF2B5EF4-FFF2-40B4-BE49-F238E27FC236}">
                <a16:creationId xmlns:a16="http://schemas.microsoft.com/office/drawing/2014/main" id="{F4CBE298-0A9B-6247-A3FE-6610AA2B7DB5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Как работает </a:t>
            </a:r>
            <a:r>
              <a:rPr lang="en-GB"/>
              <a:t>🤖🧠?</a:t>
            </a:r>
          </a:p>
        </p:txBody>
      </p:sp>
      <p:sp>
        <p:nvSpPr>
          <p:cNvPr id="29" name="Google Shape;333;p46">
            <a:extLst>
              <a:ext uri="{FF2B5EF4-FFF2-40B4-BE49-F238E27FC236}">
                <a16:creationId xmlns:a16="http://schemas.microsoft.com/office/drawing/2014/main" id="{3FF4B9DE-E5F2-1F42-B035-D62DEFA33883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Другие нейроны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34;p46">
            <a:extLst>
              <a:ext uri="{FF2B5EF4-FFF2-40B4-BE49-F238E27FC236}">
                <a16:creationId xmlns:a16="http://schemas.microsoft.com/office/drawing/2014/main" id="{8B4025B5-06F2-7E4C-8A49-B0E5C63A6D31}"/>
              </a:ext>
            </a:extLst>
          </p:cNvPr>
          <p:cNvSpPr txBox="1"/>
          <p:nvPr/>
        </p:nvSpPr>
        <p:spPr>
          <a:xfrm>
            <a:off x="3185125" y="23548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35;p46">
            <a:extLst>
              <a:ext uri="{FF2B5EF4-FFF2-40B4-BE49-F238E27FC236}">
                <a16:creationId xmlns:a16="http://schemas.microsoft.com/office/drawing/2014/main" id="{9667D391-53FD-D14C-A729-2FAF656972B8}"/>
              </a:ext>
            </a:extLst>
          </p:cNvPr>
          <p:cNvSpPr txBox="1"/>
          <p:nvPr/>
        </p:nvSpPr>
        <p:spPr>
          <a:xfrm>
            <a:off x="618649" y="15832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36;p46">
            <a:extLst>
              <a:ext uri="{FF2B5EF4-FFF2-40B4-BE49-F238E27FC236}">
                <a16:creationId xmlns:a16="http://schemas.microsoft.com/office/drawing/2014/main" id="{EFA6AFE9-9B73-AF41-913D-7E2312FDE65F}"/>
              </a:ext>
            </a:extLst>
          </p:cNvPr>
          <p:cNvSpPr txBox="1"/>
          <p:nvPr/>
        </p:nvSpPr>
        <p:spPr>
          <a:xfrm>
            <a:off x="644528" y="2336988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37;p46">
            <a:extLst>
              <a:ext uri="{FF2B5EF4-FFF2-40B4-BE49-F238E27FC236}">
                <a16:creationId xmlns:a16="http://schemas.microsoft.com/office/drawing/2014/main" id="{D507016C-727B-9E47-9273-FDA9E758C8A3}"/>
              </a:ext>
            </a:extLst>
          </p:cNvPr>
          <p:cNvSpPr txBox="1"/>
          <p:nvPr/>
        </p:nvSpPr>
        <p:spPr>
          <a:xfrm>
            <a:off x="618649" y="31060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38;p46">
            <a:extLst>
              <a:ext uri="{FF2B5EF4-FFF2-40B4-BE49-F238E27FC236}">
                <a16:creationId xmlns:a16="http://schemas.microsoft.com/office/drawing/2014/main" id="{636462B3-709D-2642-BD7C-53132882BE60}"/>
              </a:ext>
            </a:extLst>
          </p:cNvPr>
          <p:cNvSpPr txBox="1"/>
          <p:nvPr/>
        </p:nvSpPr>
        <p:spPr>
          <a:xfrm>
            <a:off x="618649" y="3876925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39;p46">
            <a:extLst>
              <a:ext uri="{FF2B5EF4-FFF2-40B4-BE49-F238E27FC236}">
                <a16:creationId xmlns:a16="http://schemas.microsoft.com/office/drawing/2014/main" id="{CBC9B96B-4A26-484F-A7DE-84A529C6A3C0}"/>
              </a:ext>
            </a:extLst>
          </p:cNvPr>
          <p:cNvSpPr txBox="1"/>
          <p:nvPr/>
        </p:nvSpPr>
        <p:spPr>
          <a:xfrm>
            <a:off x="3444125" y="27563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" name="Google Shape;340;p46">
            <a:extLst>
              <a:ext uri="{FF2B5EF4-FFF2-40B4-BE49-F238E27FC236}">
                <a16:creationId xmlns:a16="http://schemas.microsoft.com/office/drawing/2014/main" id="{812E8FBC-3B46-6848-BE15-E14C506600E5}"/>
              </a:ext>
            </a:extLst>
          </p:cNvPr>
          <p:cNvCxnSpPr>
            <a:stCxn id="31" idx="3"/>
            <a:endCxn id="35" idx="1"/>
          </p:cNvCxnSpPr>
          <p:nvPr/>
        </p:nvCxnSpPr>
        <p:spPr>
          <a:xfrm>
            <a:off x="2017849" y="2033550"/>
            <a:ext cx="1426200" cy="11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" name="Google Shape;341;p46">
            <a:extLst>
              <a:ext uri="{FF2B5EF4-FFF2-40B4-BE49-F238E27FC236}">
                <a16:creationId xmlns:a16="http://schemas.microsoft.com/office/drawing/2014/main" id="{2A558DB8-99A2-8842-8498-1031004B96C4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>
            <a:off x="2043728" y="2787288"/>
            <a:ext cx="1400400" cy="41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" name="Google Shape;342;p46">
            <a:extLst>
              <a:ext uri="{FF2B5EF4-FFF2-40B4-BE49-F238E27FC236}">
                <a16:creationId xmlns:a16="http://schemas.microsoft.com/office/drawing/2014/main" id="{6EC4A935-9E9E-3140-8E2B-864CC0956877}"/>
              </a:ext>
            </a:extLst>
          </p:cNvPr>
          <p:cNvCxnSpPr>
            <a:stCxn id="33" idx="3"/>
            <a:endCxn id="35" idx="1"/>
          </p:cNvCxnSpPr>
          <p:nvPr/>
        </p:nvCxnSpPr>
        <p:spPr>
          <a:xfrm rot="10800000" flipH="1">
            <a:off x="2017849" y="3206550"/>
            <a:ext cx="1426200" cy="34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" name="Google Shape;343;p46">
            <a:extLst>
              <a:ext uri="{FF2B5EF4-FFF2-40B4-BE49-F238E27FC236}">
                <a16:creationId xmlns:a16="http://schemas.microsoft.com/office/drawing/2014/main" id="{D7F73A99-07F1-2340-A20D-6FBB90C2C61D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 rot="10800000" flipH="1">
            <a:off x="2017849" y="3206725"/>
            <a:ext cx="1426200" cy="11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0" name="Google Shape;353;p46">
            <a:extLst>
              <a:ext uri="{FF2B5EF4-FFF2-40B4-BE49-F238E27FC236}">
                <a16:creationId xmlns:a16="http://schemas.microsoft.com/office/drawing/2014/main" id="{A0F3338E-7787-F548-8DF0-0FF8D59FAB09}"/>
              </a:ext>
            </a:extLst>
          </p:cNvPr>
          <p:cNvCxnSpPr>
            <a:stCxn id="35" idx="3"/>
          </p:cNvCxnSpPr>
          <p:nvPr/>
        </p:nvCxnSpPr>
        <p:spPr>
          <a:xfrm>
            <a:off x="4490225" y="3206625"/>
            <a:ext cx="406500" cy="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1" name="Google Shape;354;p46">
            <a:extLst>
              <a:ext uri="{FF2B5EF4-FFF2-40B4-BE49-F238E27FC236}">
                <a16:creationId xmlns:a16="http://schemas.microsoft.com/office/drawing/2014/main" id="{4782386C-802E-DE4D-B919-9D1C7D65A6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55" y="2925625"/>
            <a:ext cx="9906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355;p46">
            <a:extLst>
              <a:ext uri="{FF2B5EF4-FFF2-40B4-BE49-F238E27FC236}">
                <a16:creationId xmlns:a16="http://schemas.microsoft.com/office/drawing/2014/main" id="{809B48E9-3791-DA46-83A0-407B84CDF822}"/>
              </a:ext>
            </a:extLst>
          </p:cNvPr>
          <p:cNvSpPr txBox="1"/>
          <p:nvPr/>
        </p:nvSpPr>
        <p:spPr>
          <a:xfrm>
            <a:off x="4641850" y="2269200"/>
            <a:ext cx="1630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Функция активации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3" name="Google Shape;356;p46">
            <a:extLst>
              <a:ext uri="{FF2B5EF4-FFF2-40B4-BE49-F238E27FC236}">
                <a16:creationId xmlns:a16="http://schemas.microsoft.com/office/drawing/2014/main" id="{82132280-4B12-7849-8F02-519FBEF99BAC}"/>
              </a:ext>
            </a:extLst>
          </p:cNvPr>
          <p:cNvCxnSpPr/>
          <p:nvPr/>
        </p:nvCxnSpPr>
        <p:spPr>
          <a:xfrm>
            <a:off x="6044050" y="3206613"/>
            <a:ext cx="32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56" name="Picture 1">
            <a:extLst>
              <a:ext uri="{FF2B5EF4-FFF2-40B4-BE49-F238E27FC236}">
                <a16:creationId xmlns:a16="http://schemas.microsoft.com/office/drawing/2014/main" id="{86DCF95D-03C5-7340-AFD8-A9C04CBC0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42" y="1848841"/>
            <a:ext cx="252000" cy="168000"/>
          </a:xfrm>
          <a:prstGeom prst="rect">
            <a:avLst/>
          </a:prstGeom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32634C37-F398-2A49-9ECF-B77EF30F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42" y="2652611"/>
            <a:ext cx="252000" cy="168000"/>
          </a:xfrm>
          <a:prstGeom prst="rect">
            <a:avLst/>
          </a:prstGeom>
        </p:spPr>
      </p:pic>
      <p:pic>
        <p:nvPicPr>
          <p:cNvPr id="58" name="Picture 3">
            <a:extLst>
              <a:ext uri="{FF2B5EF4-FFF2-40B4-BE49-F238E27FC236}">
                <a16:creationId xmlns:a16="http://schemas.microsoft.com/office/drawing/2014/main" id="{A84DEE4A-3100-3144-BA49-9C9F8EC54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42" y="3456381"/>
            <a:ext cx="252000" cy="168000"/>
          </a:xfrm>
          <a:prstGeom prst="rect">
            <a:avLst/>
          </a:prstGeom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E309D4AF-25F9-A84E-AD4D-9EA3AB9F2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342" y="4260150"/>
            <a:ext cx="252000" cy="151200"/>
          </a:xfrm>
          <a:prstGeom prst="rect">
            <a:avLst/>
          </a:prstGeom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12A0ADFD-04C3-5A4F-8A2A-245BD4EB4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078" y="3593874"/>
            <a:ext cx="350294" cy="191070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138AB8CC-3AAA-6E44-8A7B-CE14F5334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8078" y="3178389"/>
            <a:ext cx="350294" cy="191070"/>
          </a:xfrm>
          <a:prstGeom prst="rect">
            <a:avLst/>
          </a:prstGeom>
        </p:spPr>
      </p:pic>
      <p:pic>
        <p:nvPicPr>
          <p:cNvPr id="62" name="Picture 7">
            <a:extLst>
              <a:ext uri="{FF2B5EF4-FFF2-40B4-BE49-F238E27FC236}">
                <a16:creationId xmlns:a16="http://schemas.microsoft.com/office/drawing/2014/main" id="{6007427B-AF06-3E4C-A331-10ABAD87FA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078" y="2671464"/>
            <a:ext cx="350294" cy="191070"/>
          </a:xfrm>
          <a:prstGeom prst="rect">
            <a:avLst/>
          </a:prstGeom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id="{B519E42B-646A-2F4E-9415-AFA594B0AE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078" y="2146251"/>
            <a:ext cx="350294" cy="191070"/>
          </a:xfrm>
          <a:prstGeom prst="rect">
            <a:avLst/>
          </a:prstGeom>
        </p:spPr>
      </p:pic>
      <p:pic>
        <p:nvPicPr>
          <p:cNvPr id="64" name="Picture 9">
            <a:extLst>
              <a:ext uri="{FF2B5EF4-FFF2-40B4-BE49-F238E27FC236}">
                <a16:creationId xmlns:a16="http://schemas.microsoft.com/office/drawing/2014/main" id="{2DFA2AEF-9F1E-1447-AD2A-30A357242D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0921" y="3581113"/>
            <a:ext cx="1630800" cy="892324"/>
          </a:xfrm>
          <a:prstGeom prst="rect">
            <a:avLst/>
          </a:prstGeom>
        </p:spPr>
      </p:pic>
      <p:pic>
        <p:nvPicPr>
          <p:cNvPr id="65" name="Picture 10">
            <a:extLst>
              <a:ext uri="{FF2B5EF4-FFF2-40B4-BE49-F238E27FC236}">
                <a16:creationId xmlns:a16="http://schemas.microsoft.com/office/drawing/2014/main" id="{15EFCE28-1BC9-DA47-B119-6BE5124D0D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3487" y="3609148"/>
            <a:ext cx="252000" cy="210000"/>
          </a:xfrm>
          <a:prstGeom prst="rect">
            <a:avLst/>
          </a:prstGeom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id="{C4EFC823-E733-3B4C-89FD-8345FCB627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7047" y="2925625"/>
            <a:ext cx="850467" cy="5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72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209070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Приложения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нейронных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сетей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в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финансовом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секторе</a:t>
            </a:r>
            <a:br>
              <a:rPr lang="ru-RU" sz="2593" b="1" dirty="0">
                <a:solidFill>
                  <a:schemeClr val="bg1"/>
                </a:solidFill>
                <a:latin typeface="+mn-lt"/>
                <a:cs typeface="SB Sans Display Semibold" panose="020B0703040504020204" pitchFamily="34" charset="0"/>
              </a:rPr>
            </a:br>
            <a:br>
              <a:rPr lang="ru-RU" sz="2593" b="1" dirty="0">
                <a:solidFill>
                  <a:schemeClr val="bg1"/>
                </a:solidFill>
                <a:latin typeface="+mn-lt"/>
                <a:cs typeface="SB Sans Display Semibold" panose="020B0703040504020204" pitchFamily="34" charset="0"/>
              </a:rPr>
            </a:b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4295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333;p46">
            <a:extLst>
              <a:ext uri="{FF2B5EF4-FFF2-40B4-BE49-F238E27FC236}">
                <a16:creationId xmlns:a16="http://schemas.microsoft.com/office/drawing/2014/main" id="{E10DB601-D3E6-1344-B7DC-B1BFA5F153B5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Другие нейроны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334;p46">
            <a:extLst>
              <a:ext uri="{FF2B5EF4-FFF2-40B4-BE49-F238E27FC236}">
                <a16:creationId xmlns:a16="http://schemas.microsoft.com/office/drawing/2014/main" id="{69D85F49-5EE5-DC44-A2EE-66015116AECF}"/>
              </a:ext>
            </a:extLst>
          </p:cNvPr>
          <p:cNvSpPr txBox="1"/>
          <p:nvPr/>
        </p:nvSpPr>
        <p:spPr>
          <a:xfrm>
            <a:off x="3185125" y="23548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335;p46">
            <a:extLst>
              <a:ext uri="{FF2B5EF4-FFF2-40B4-BE49-F238E27FC236}">
                <a16:creationId xmlns:a16="http://schemas.microsoft.com/office/drawing/2014/main" id="{54E1141F-4F4C-314B-9643-F58E82F37D30}"/>
              </a:ext>
            </a:extLst>
          </p:cNvPr>
          <p:cNvSpPr txBox="1"/>
          <p:nvPr/>
        </p:nvSpPr>
        <p:spPr>
          <a:xfrm>
            <a:off x="618649" y="15832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Google Shape;336;p46">
            <a:extLst>
              <a:ext uri="{FF2B5EF4-FFF2-40B4-BE49-F238E27FC236}">
                <a16:creationId xmlns:a16="http://schemas.microsoft.com/office/drawing/2014/main" id="{24E1F5F8-0F41-0C47-8236-D322E7B77638}"/>
              </a:ext>
            </a:extLst>
          </p:cNvPr>
          <p:cNvSpPr txBox="1"/>
          <p:nvPr/>
        </p:nvSpPr>
        <p:spPr>
          <a:xfrm>
            <a:off x="644528" y="2336988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337;p46">
            <a:extLst>
              <a:ext uri="{FF2B5EF4-FFF2-40B4-BE49-F238E27FC236}">
                <a16:creationId xmlns:a16="http://schemas.microsoft.com/office/drawing/2014/main" id="{E98CEDA2-DD51-3A49-9967-294B19EBFB1B}"/>
              </a:ext>
            </a:extLst>
          </p:cNvPr>
          <p:cNvSpPr txBox="1"/>
          <p:nvPr/>
        </p:nvSpPr>
        <p:spPr>
          <a:xfrm>
            <a:off x="618649" y="31060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338;p46">
            <a:extLst>
              <a:ext uri="{FF2B5EF4-FFF2-40B4-BE49-F238E27FC236}">
                <a16:creationId xmlns:a16="http://schemas.microsoft.com/office/drawing/2014/main" id="{AF910447-16D0-C64E-A9CC-EAB4EED8E253}"/>
              </a:ext>
            </a:extLst>
          </p:cNvPr>
          <p:cNvSpPr txBox="1"/>
          <p:nvPr/>
        </p:nvSpPr>
        <p:spPr>
          <a:xfrm>
            <a:off x="618649" y="3876925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339;p46">
            <a:extLst>
              <a:ext uri="{FF2B5EF4-FFF2-40B4-BE49-F238E27FC236}">
                <a16:creationId xmlns:a16="http://schemas.microsoft.com/office/drawing/2014/main" id="{F3765132-F61D-B64A-9A26-27DA233B42C8}"/>
              </a:ext>
            </a:extLst>
          </p:cNvPr>
          <p:cNvSpPr txBox="1"/>
          <p:nvPr/>
        </p:nvSpPr>
        <p:spPr>
          <a:xfrm>
            <a:off x="3444125" y="27563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2" name="Google Shape;340;p46">
            <a:extLst>
              <a:ext uri="{FF2B5EF4-FFF2-40B4-BE49-F238E27FC236}">
                <a16:creationId xmlns:a16="http://schemas.microsoft.com/office/drawing/2014/main" id="{0FF3657E-3445-B441-8B14-07F5ACF32201}"/>
              </a:ext>
            </a:extLst>
          </p:cNvPr>
          <p:cNvCxnSpPr>
            <a:stCxn id="47" idx="3"/>
            <a:endCxn id="51" idx="1"/>
          </p:cNvCxnSpPr>
          <p:nvPr/>
        </p:nvCxnSpPr>
        <p:spPr>
          <a:xfrm>
            <a:off x="2017849" y="2033550"/>
            <a:ext cx="1426200" cy="11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" name="Google Shape;341;p46">
            <a:extLst>
              <a:ext uri="{FF2B5EF4-FFF2-40B4-BE49-F238E27FC236}">
                <a16:creationId xmlns:a16="http://schemas.microsoft.com/office/drawing/2014/main" id="{E17B7609-9B73-944A-BB18-59F3647E1DD0}"/>
              </a:ext>
            </a:extLst>
          </p:cNvPr>
          <p:cNvCxnSpPr>
            <a:stCxn id="48" idx="3"/>
            <a:endCxn id="51" idx="1"/>
          </p:cNvCxnSpPr>
          <p:nvPr/>
        </p:nvCxnSpPr>
        <p:spPr>
          <a:xfrm>
            <a:off x="2043728" y="2787288"/>
            <a:ext cx="1400400" cy="41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" name="Google Shape;342;p46">
            <a:extLst>
              <a:ext uri="{FF2B5EF4-FFF2-40B4-BE49-F238E27FC236}">
                <a16:creationId xmlns:a16="http://schemas.microsoft.com/office/drawing/2014/main" id="{D4FEAF6B-4D12-204A-842E-6D7803298963}"/>
              </a:ext>
            </a:extLst>
          </p:cNvPr>
          <p:cNvCxnSpPr>
            <a:stCxn id="49" idx="3"/>
            <a:endCxn id="51" idx="1"/>
          </p:cNvCxnSpPr>
          <p:nvPr/>
        </p:nvCxnSpPr>
        <p:spPr>
          <a:xfrm rot="10800000" flipH="1">
            <a:off x="2017849" y="3206550"/>
            <a:ext cx="1426200" cy="34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" name="Google Shape;343;p46">
            <a:extLst>
              <a:ext uri="{FF2B5EF4-FFF2-40B4-BE49-F238E27FC236}">
                <a16:creationId xmlns:a16="http://schemas.microsoft.com/office/drawing/2014/main" id="{29D03BA3-79E5-5546-A52C-7DB0ED47664B}"/>
              </a:ext>
            </a:extLst>
          </p:cNvPr>
          <p:cNvCxnSpPr>
            <a:stCxn id="50" idx="3"/>
            <a:endCxn id="51" idx="1"/>
          </p:cNvCxnSpPr>
          <p:nvPr/>
        </p:nvCxnSpPr>
        <p:spPr>
          <a:xfrm rot="10800000" flipH="1">
            <a:off x="2017849" y="3206725"/>
            <a:ext cx="1426200" cy="11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" name="Google Shape;353;p46">
            <a:extLst>
              <a:ext uri="{FF2B5EF4-FFF2-40B4-BE49-F238E27FC236}">
                <a16:creationId xmlns:a16="http://schemas.microsoft.com/office/drawing/2014/main" id="{786DBEEF-F993-C74F-AB14-312B8B690E18}"/>
              </a:ext>
            </a:extLst>
          </p:cNvPr>
          <p:cNvCxnSpPr>
            <a:stCxn id="51" idx="3"/>
          </p:cNvCxnSpPr>
          <p:nvPr/>
        </p:nvCxnSpPr>
        <p:spPr>
          <a:xfrm>
            <a:off x="4490225" y="3206625"/>
            <a:ext cx="406500" cy="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8" name="Google Shape;354;p46">
            <a:extLst>
              <a:ext uri="{FF2B5EF4-FFF2-40B4-BE49-F238E27FC236}">
                <a16:creationId xmlns:a16="http://schemas.microsoft.com/office/drawing/2014/main" id="{F509823E-72A7-9244-9DF8-4166AA5819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55" y="2925625"/>
            <a:ext cx="9906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355;p46">
            <a:extLst>
              <a:ext uri="{FF2B5EF4-FFF2-40B4-BE49-F238E27FC236}">
                <a16:creationId xmlns:a16="http://schemas.microsoft.com/office/drawing/2014/main" id="{A1315FE7-DF5A-EF44-8B4B-AA0AE40D6489}"/>
              </a:ext>
            </a:extLst>
          </p:cNvPr>
          <p:cNvSpPr txBox="1"/>
          <p:nvPr/>
        </p:nvSpPr>
        <p:spPr>
          <a:xfrm>
            <a:off x="4641850" y="2269200"/>
            <a:ext cx="1630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Функция активации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0" name="Google Shape;356;p46">
            <a:extLst>
              <a:ext uri="{FF2B5EF4-FFF2-40B4-BE49-F238E27FC236}">
                <a16:creationId xmlns:a16="http://schemas.microsoft.com/office/drawing/2014/main" id="{AA6891D5-8062-CB41-A7B5-73203D69513E}"/>
              </a:ext>
            </a:extLst>
          </p:cNvPr>
          <p:cNvCxnSpPr/>
          <p:nvPr/>
        </p:nvCxnSpPr>
        <p:spPr>
          <a:xfrm>
            <a:off x="6044050" y="3206613"/>
            <a:ext cx="32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1" name="Google Shape;359;p46">
            <a:extLst>
              <a:ext uri="{FF2B5EF4-FFF2-40B4-BE49-F238E27FC236}">
                <a16:creationId xmlns:a16="http://schemas.microsoft.com/office/drawing/2014/main" id="{16135F74-9561-F24D-B641-ED3FE8497127}"/>
              </a:ext>
            </a:extLst>
          </p:cNvPr>
          <p:cNvSpPr txBox="1"/>
          <p:nvPr/>
        </p:nvSpPr>
        <p:spPr>
          <a:xfrm>
            <a:off x="5982900" y="3924272"/>
            <a:ext cx="29217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 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x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, x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, x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1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Выход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Параметры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w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, w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, w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1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" name="Picture 1">
            <a:extLst>
              <a:ext uri="{FF2B5EF4-FFF2-40B4-BE49-F238E27FC236}">
                <a16:creationId xmlns:a16="http://schemas.microsoft.com/office/drawing/2014/main" id="{675C4C5F-C21D-0F43-8CD6-9DD7A2506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42" y="1848841"/>
            <a:ext cx="252000" cy="168000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2FC866D-D580-2F4A-B25B-C08B780EF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42" y="2652611"/>
            <a:ext cx="252000" cy="168000"/>
          </a:xfrm>
          <a:prstGeom prst="rect">
            <a:avLst/>
          </a:prstGeom>
        </p:spPr>
      </p:pic>
      <p:pic>
        <p:nvPicPr>
          <p:cNvPr id="74" name="Picture 3">
            <a:extLst>
              <a:ext uri="{FF2B5EF4-FFF2-40B4-BE49-F238E27FC236}">
                <a16:creationId xmlns:a16="http://schemas.microsoft.com/office/drawing/2014/main" id="{4B5E410F-331F-0F4F-A5DE-2290DAEF8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42" y="3456381"/>
            <a:ext cx="252000" cy="168000"/>
          </a:xfrm>
          <a:prstGeom prst="rect">
            <a:avLst/>
          </a:prstGeom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D065E142-709F-7748-A7D8-0E262A5801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342" y="4260150"/>
            <a:ext cx="252000" cy="151200"/>
          </a:xfrm>
          <a:prstGeom prst="rect">
            <a:avLst/>
          </a:prstGeom>
        </p:spPr>
      </p:pic>
      <p:pic>
        <p:nvPicPr>
          <p:cNvPr id="76" name="Picture 5">
            <a:extLst>
              <a:ext uri="{FF2B5EF4-FFF2-40B4-BE49-F238E27FC236}">
                <a16:creationId xmlns:a16="http://schemas.microsoft.com/office/drawing/2014/main" id="{32F7DC69-2DFE-8D45-A1EF-2FAD52ABC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078" y="3593874"/>
            <a:ext cx="350294" cy="191070"/>
          </a:xfrm>
          <a:prstGeom prst="rect">
            <a:avLst/>
          </a:prstGeom>
        </p:spPr>
      </p:pic>
      <p:pic>
        <p:nvPicPr>
          <p:cNvPr id="77" name="Picture 6">
            <a:extLst>
              <a:ext uri="{FF2B5EF4-FFF2-40B4-BE49-F238E27FC236}">
                <a16:creationId xmlns:a16="http://schemas.microsoft.com/office/drawing/2014/main" id="{2D2B581B-1549-AB43-8AF8-E5B25B0D1C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8078" y="3178389"/>
            <a:ext cx="350294" cy="191070"/>
          </a:xfrm>
          <a:prstGeom prst="rect">
            <a:avLst/>
          </a:prstGeom>
        </p:spPr>
      </p:pic>
      <p:pic>
        <p:nvPicPr>
          <p:cNvPr id="78" name="Picture 7">
            <a:extLst>
              <a:ext uri="{FF2B5EF4-FFF2-40B4-BE49-F238E27FC236}">
                <a16:creationId xmlns:a16="http://schemas.microsoft.com/office/drawing/2014/main" id="{809F4A53-D253-A648-96B5-B3525C6CB1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078" y="2671464"/>
            <a:ext cx="350294" cy="191070"/>
          </a:xfrm>
          <a:prstGeom prst="rect">
            <a:avLst/>
          </a:prstGeom>
        </p:spPr>
      </p:pic>
      <p:pic>
        <p:nvPicPr>
          <p:cNvPr id="79" name="Picture 8">
            <a:extLst>
              <a:ext uri="{FF2B5EF4-FFF2-40B4-BE49-F238E27FC236}">
                <a16:creationId xmlns:a16="http://schemas.microsoft.com/office/drawing/2014/main" id="{6AA20041-A13C-D446-B427-33DC1D5B99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078" y="2146251"/>
            <a:ext cx="350294" cy="191070"/>
          </a:xfrm>
          <a:prstGeom prst="rect">
            <a:avLst/>
          </a:prstGeom>
        </p:spPr>
      </p:pic>
      <p:pic>
        <p:nvPicPr>
          <p:cNvPr id="80" name="Picture 9">
            <a:extLst>
              <a:ext uri="{FF2B5EF4-FFF2-40B4-BE49-F238E27FC236}">
                <a16:creationId xmlns:a16="http://schemas.microsoft.com/office/drawing/2014/main" id="{6C6D2B76-4E54-134F-A3C3-A9A9C8E42B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0921" y="3581113"/>
            <a:ext cx="1630800" cy="892324"/>
          </a:xfrm>
          <a:prstGeom prst="rect">
            <a:avLst/>
          </a:prstGeom>
        </p:spPr>
      </p:pic>
      <p:pic>
        <p:nvPicPr>
          <p:cNvPr id="81" name="Picture 10">
            <a:extLst>
              <a:ext uri="{FF2B5EF4-FFF2-40B4-BE49-F238E27FC236}">
                <a16:creationId xmlns:a16="http://schemas.microsoft.com/office/drawing/2014/main" id="{34E94A6F-9758-9D4B-AC25-FBED55BDA8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3487" y="3609148"/>
            <a:ext cx="252000" cy="210000"/>
          </a:xfrm>
          <a:prstGeom prst="rect">
            <a:avLst/>
          </a:prstGeom>
        </p:spPr>
      </p:pic>
      <p:pic>
        <p:nvPicPr>
          <p:cNvPr id="82" name="Picture 11">
            <a:extLst>
              <a:ext uri="{FF2B5EF4-FFF2-40B4-BE49-F238E27FC236}">
                <a16:creationId xmlns:a16="http://schemas.microsoft.com/office/drawing/2014/main" id="{CF1F09C3-ED5D-774D-B09A-DD7F9649C3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7047" y="2925625"/>
            <a:ext cx="850467" cy="500275"/>
          </a:xfrm>
          <a:prstGeom prst="rect">
            <a:avLst/>
          </a:prstGeom>
        </p:spPr>
      </p:pic>
      <p:pic>
        <p:nvPicPr>
          <p:cNvPr id="83" name="Picture 12">
            <a:extLst>
              <a:ext uri="{FF2B5EF4-FFF2-40B4-BE49-F238E27FC236}">
                <a16:creationId xmlns:a16="http://schemas.microsoft.com/office/drawing/2014/main" id="{3FA7ABFE-95F2-6D43-99C6-07F768EFF0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60455" y="4411350"/>
            <a:ext cx="723900" cy="381000"/>
          </a:xfrm>
          <a:prstGeom prst="rect">
            <a:avLst/>
          </a:prstGeom>
        </p:spPr>
      </p:pic>
      <p:sp>
        <p:nvSpPr>
          <p:cNvPr id="84" name="Google Shape;332;p46">
            <a:extLst>
              <a:ext uri="{FF2B5EF4-FFF2-40B4-BE49-F238E27FC236}">
                <a16:creationId xmlns:a16="http://schemas.microsoft.com/office/drawing/2014/main" id="{03A23A12-6238-6344-BBBC-70A1D1FDDB4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Как работает </a:t>
            </a:r>
            <a:r>
              <a:rPr lang="en-GB" dirty="0"/>
              <a:t>🤖🧠?</a:t>
            </a:r>
          </a:p>
        </p:txBody>
      </p:sp>
    </p:spTree>
    <p:extLst>
      <p:ext uri="{BB962C8B-B14F-4D97-AF65-F5344CB8AC3E}">
        <p14:creationId xmlns:p14="http://schemas.microsoft.com/office/powerpoint/2010/main" val="3342414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65;p47">
            <a:extLst>
              <a:ext uri="{FF2B5EF4-FFF2-40B4-BE49-F238E27FC236}">
                <a16:creationId xmlns:a16="http://schemas.microsoft.com/office/drawing/2014/main" id="{146FAB65-77F8-D747-9292-1E0A7CCFC1F8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Как работает полносвязный слой в </a:t>
            </a:r>
            <a:r>
              <a:rPr lang="en-GB"/>
              <a:t>🤖🧠?</a:t>
            </a:r>
          </a:p>
        </p:txBody>
      </p:sp>
      <p:sp>
        <p:nvSpPr>
          <p:cNvPr id="34" name="Google Shape;366;p47">
            <a:extLst>
              <a:ext uri="{FF2B5EF4-FFF2-40B4-BE49-F238E27FC236}">
                <a16:creationId xmlns:a16="http://schemas.microsoft.com/office/drawing/2014/main" id="{7C96E672-403E-E948-B2C7-11661399750F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67;p47">
            <a:extLst>
              <a:ext uri="{FF2B5EF4-FFF2-40B4-BE49-F238E27FC236}">
                <a16:creationId xmlns:a16="http://schemas.microsoft.com/office/drawing/2014/main" id="{17DEB84D-7F51-B948-915C-EEA87EE6A592}"/>
              </a:ext>
            </a:extLst>
          </p:cNvPr>
          <p:cNvSpPr txBox="1"/>
          <p:nvPr/>
        </p:nvSpPr>
        <p:spPr>
          <a:xfrm>
            <a:off x="618649" y="15832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" name="Google Shape;368;p47">
            <a:extLst>
              <a:ext uri="{FF2B5EF4-FFF2-40B4-BE49-F238E27FC236}">
                <a16:creationId xmlns:a16="http://schemas.microsoft.com/office/drawing/2014/main" id="{B5E534FC-A2B0-D24C-9B1F-DD5BC1AA8BE5}"/>
              </a:ext>
            </a:extLst>
          </p:cNvPr>
          <p:cNvSpPr txBox="1"/>
          <p:nvPr/>
        </p:nvSpPr>
        <p:spPr>
          <a:xfrm>
            <a:off x="644528" y="2336988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Google Shape;369;p47">
            <a:extLst>
              <a:ext uri="{FF2B5EF4-FFF2-40B4-BE49-F238E27FC236}">
                <a16:creationId xmlns:a16="http://schemas.microsoft.com/office/drawing/2014/main" id="{5579D563-A629-174D-BB43-A0B5497069CE}"/>
              </a:ext>
            </a:extLst>
          </p:cNvPr>
          <p:cNvSpPr txBox="1"/>
          <p:nvPr/>
        </p:nvSpPr>
        <p:spPr>
          <a:xfrm>
            <a:off x="618649" y="31060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" name="Google Shape;370;p47">
            <a:extLst>
              <a:ext uri="{FF2B5EF4-FFF2-40B4-BE49-F238E27FC236}">
                <a16:creationId xmlns:a16="http://schemas.microsoft.com/office/drawing/2014/main" id="{78A44FED-F449-D740-9195-B74093F4A70F}"/>
              </a:ext>
            </a:extLst>
          </p:cNvPr>
          <p:cNvSpPr txBox="1"/>
          <p:nvPr/>
        </p:nvSpPr>
        <p:spPr>
          <a:xfrm>
            <a:off x="618649" y="3876925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Google Shape;371;p47">
            <a:extLst>
              <a:ext uri="{FF2B5EF4-FFF2-40B4-BE49-F238E27FC236}">
                <a16:creationId xmlns:a16="http://schemas.microsoft.com/office/drawing/2014/main" id="{A414EC39-8306-554A-8312-467EF3E99D5E}"/>
              </a:ext>
            </a:extLst>
          </p:cNvPr>
          <p:cNvSpPr txBox="1"/>
          <p:nvPr/>
        </p:nvSpPr>
        <p:spPr>
          <a:xfrm>
            <a:off x="3443900" y="195617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0" name="Google Shape;372;p47">
            <a:extLst>
              <a:ext uri="{FF2B5EF4-FFF2-40B4-BE49-F238E27FC236}">
                <a16:creationId xmlns:a16="http://schemas.microsoft.com/office/drawing/2014/main" id="{379F8897-348C-E641-B282-EC1544FBC115}"/>
              </a:ext>
            </a:extLst>
          </p:cNvPr>
          <p:cNvCxnSpPr>
            <a:stCxn id="35" idx="3"/>
            <a:endCxn id="39" idx="1"/>
          </p:cNvCxnSpPr>
          <p:nvPr/>
        </p:nvCxnSpPr>
        <p:spPr>
          <a:xfrm>
            <a:off x="2017849" y="2033550"/>
            <a:ext cx="1426200" cy="37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" name="Google Shape;373;p47">
            <a:extLst>
              <a:ext uri="{FF2B5EF4-FFF2-40B4-BE49-F238E27FC236}">
                <a16:creationId xmlns:a16="http://schemas.microsoft.com/office/drawing/2014/main" id="{D16BE265-E3FF-464C-B915-0D31BD636044}"/>
              </a:ext>
            </a:extLst>
          </p:cNvPr>
          <p:cNvCxnSpPr>
            <a:stCxn id="36" idx="3"/>
            <a:endCxn id="39" idx="1"/>
          </p:cNvCxnSpPr>
          <p:nvPr/>
        </p:nvCxnSpPr>
        <p:spPr>
          <a:xfrm rot="10800000" flipH="1">
            <a:off x="2043728" y="2406588"/>
            <a:ext cx="1400100" cy="38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" name="Google Shape;374;p47">
            <a:extLst>
              <a:ext uri="{FF2B5EF4-FFF2-40B4-BE49-F238E27FC236}">
                <a16:creationId xmlns:a16="http://schemas.microsoft.com/office/drawing/2014/main" id="{0381AB61-6396-2046-85ED-0AF721786739}"/>
              </a:ext>
            </a:extLst>
          </p:cNvPr>
          <p:cNvCxnSpPr>
            <a:stCxn id="37" idx="3"/>
            <a:endCxn id="39" idx="1"/>
          </p:cNvCxnSpPr>
          <p:nvPr/>
        </p:nvCxnSpPr>
        <p:spPr>
          <a:xfrm rot="10800000" flipH="1">
            <a:off x="2017849" y="2406450"/>
            <a:ext cx="1426200" cy="114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" name="Google Shape;375;p47">
            <a:extLst>
              <a:ext uri="{FF2B5EF4-FFF2-40B4-BE49-F238E27FC236}">
                <a16:creationId xmlns:a16="http://schemas.microsoft.com/office/drawing/2014/main" id="{85801E2B-F69E-BD4A-9A72-8C42F0829952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 rot="10800000" flipH="1">
            <a:off x="2017849" y="2406625"/>
            <a:ext cx="1426200" cy="192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" name="Google Shape;380;p47">
            <a:extLst>
              <a:ext uri="{FF2B5EF4-FFF2-40B4-BE49-F238E27FC236}">
                <a16:creationId xmlns:a16="http://schemas.microsoft.com/office/drawing/2014/main" id="{661AC567-C42B-D44B-8072-DF9257D06290}"/>
              </a:ext>
            </a:extLst>
          </p:cNvPr>
          <p:cNvCxnSpPr/>
          <p:nvPr/>
        </p:nvCxnSpPr>
        <p:spPr>
          <a:xfrm>
            <a:off x="4718600" y="2406475"/>
            <a:ext cx="1040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7" name="Google Shape;381;p47">
            <a:extLst>
              <a:ext uri="{FF2B5EF4-FFF2-40B4-BE49-F238E27FC236}">
                <a16:creationId xmlns:a16="http://schemas.microsoft.com/office/drawing/2014/main" id="{D8647C26-860A-8241-82B3-84A6DE5CAFA5}"/>
              </a:ext>
            </a:extLst>
          </p:cNvPr>
          <p:cNvSpPr txBox="1"/>
          <p:nvPr/>
        </p:nvSpPr>
        <p:spPr>
          <a:xfrm>
            <a:off x="3444125" y="270267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382;p47">
            <a:extLst>
              <a:ext uri="{FF2B5EF4-FFF2-40B4-BE49-F238E27FC236}">
                <a16:creationId xmlns:a16="http://schemas.microsoft.com/office/drawing/2014/main" id="{9A64B391-683D-AD47-BF96-76C457735A49}"/>
              </a:ext>
            </a:extLst>
          </p:cNvPr>
          <p:cNvSpPr txBox="1"/>
          <p:nvPr/>
        </p:nvSpPr>
        <p:spPr>
          <a:xfrm>
            <a:off x="3443900" y="3487600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9" name="Google Shape;383;p47">
            <a:extLst>
              <a:ext uri="{FF2B5EF4-FFF2-40B4-BE49-F238E27FC236}">
                <a16:creationId xmlns:a16="http://schemas.microsoft.com/office/drawing/2014/main" id="{BF1FB3E5-15AE-5A4A-8D8D-71BCCF0BEC09}"/>
              </a:ext>
            </a:extLst>
          </p:cNvPr>
          <p:cNvCxnSpPr>
            <a:stCxn id="35" idx="3"/>
            <a:endCxn id="57" idx="1"/>
          </p:cNvCxnSpPr>
          <p:nvPr/>
        </p:nvCxnSpPr>
        <p:spPr>
          <a:xfrm>
            <a:off x="2017849" y="2033550"/>
            <a:ext cx="1426200" cy="111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" name="Google Shape;384;p47">
            <a:extLst>
              <a:ext uri="{FF2B5EF4-FFF2-40B4-BE49-F238E27FC236}">
                <a16:creationId xmlns:a16="http://schemas.microsoft.com/office/drawing/2014/main" id="{63BFAB44-31BA-DD4A-AFB5-8CCF91A58EA8}"/>
              </a:ext>
            </a:extLst>
          </p:cNvPr>
          <p:cNvCxnSpPr>
            <a:stCxn id="36" idx="3"/>
            <a:endCxn id="57" idx="1"/>
          </p:cNvCxnSpPr>
          <p:nvPr/>
        </p:nvCxnSpPr>
        <p:spPr>
          <a:xfrm>
            <a:off x="2043728" y="2787288"/>
            <a:ext cx="1400400" cy="36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" name="Google Shape;385;p47">
            <a:extLst>
              <a:ext uri="{FF2B5EF4-FFF2-40B4-BE49-F238E27FC236}">
                <a16:creationId xmlns:a16="http://schemas.microsoft.com/office/drawing/2014/main" id="{2405DC2C-383A-8F47-AF57-5A4D1D35833C}"/>
              </a:ext>
            </a:extLst>
          </p:cNvPr>
          <p:cNvCxnSpPr>
            <a:stCxn id="37" idx="3"/>
            <a:endCxn id="57" idx="1"/>
          </p:cNvCxnSpPr>
          <p:nvPr/>
        </p:nvCxnSpPr>
        <p:spPr>
          <a:xfrm rot="10800000" flipH="1">
            <a:off x="2017849" y="3152850"/>
            <a:ext cx="1426200" cy="40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" name="Google Shape;386;p47">
            <a:extLst>
              <a:ext uri="{FF2B5EF4-FFF2-40B4-BE49-F238E27FC236}">
                <a16:creationId xmlns:a16="http://schemas.microsoft.com/office/drawing/2014/main" id="{9EB532B8-174E-7447-B41D-44B201BF7C09}"/>
              </a:ext>
            </a:extLst>
          </p:cNvPr>
          <p:cNvCxnSpPr>
            <a:stCxn id="38" idx="3"/>
            <a:endCxn id="57" idx="1"/>
          </p:cNvCxnSpPr>
          <p:nvPr/>
        </p:nvCxnSpPr>
        <p:spPr>
          <a:xfrm rot="10800000" flipH="1">
            <a:off x="2017849" y="3153025"/>
            <a:ext cx="1426200" cy="117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" name="Google Shape;387;p47">
            <a:extLst>
              <a:ext uri="{FF2B5EF4-FFF2-40B4-BE49-F238E27FC236}">
                <a16:creationId xmlns:a16="http://schemas.microsoft.com/office/drawing/2014/main" id="{31AF9459-43D1-1A4D-867C-DA183E2D21BD}"/>
              </a:ext>
            </a:extLst>
          </p:cNvPr>
          <p:cNvCxnSpPr>
            <a:stCxn id="35" idx="3"/>
            <a:endCxn id="58" idx="1"/>
          </p:cNvCxnSpPr>
          <p:nvPr/>
        </p:nvCxnSpPr>
        <p:spPr>
          <a:xfrm>
            <a:off x="2017849" y="2033550"/>
            <a:ext cx="1426200" cy="19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" name="Google Shape;388;p47">
            <a:extLst>
              <a:ext uri="{FF2B5EF4-FFF2-40B4-BE49-F238E27FC236}">
                <a16:creationId xmlns:a16="http://schemas.microsoft.com/office/drawing/2014/main" id="{55F949C5-52A5-AB4B-9585-FF58704356FF}"/>
              </a:ext>
            </a:extLst>
          </p:cNvPr>
          <p:cNvCxnSpPr>
            <a:stCxn id="36" idx="3"/>
            <a:endCxn id="58" idx="1"/>
          </p:cNvCxnSpPr>
          <p:nvPr/>
        </p:nvCxnSpPr>
        <p:spPr>
          <a:xfrm>
            <a:off x="2043728" y="2787288"/>
            <a:ext cx="1400100" cy="115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" name="Google Shape;389;p47">
            <a:extLst>
              <a:ext uri="{FF2B5EF4-FFF2-40B4-BE49-F238E27FC236}">
                <a16:creationId xmlns:a16="http://schemas.microsoft.com/office/drawing/2014/main" id="{695C01A6-3007-A24A-A159-517CB1BBB2BB}"/>
              </a:ext>
            </a:extLst>
          </p:cNvPr>
          <p:cNvCxnSpPr>
            <a:stCxn id="37" idx="3"/>
            <a:endCxn id="58" idx="1"/>
          </p:cNvCxnSpPr>
          <p:nvPr/>
        </p:nvCxnSpPr>
        <p:spPr>
          <a:xfrm>
            <a:off x="2017849" y="3556350"/>
            <a:ext cx="1426200" cy="38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" name="Google Shape;390;p47">
            <a:extLst>
              <a:ext uri="{FF2B5EF4-FFF2-40B4-BE49-F238E27FC236}">
                <a16:creationId xmlns:a16="http://schemas.microsoft.com/office/drawing/2014/main" id="{A915A804-3F44-2042-8BF4-936FE1BFAE02}"/>
              </a:ext>
            </a:extLst>
          </p:cNvPr>
          <p:cNvCxnSpPr>
            <a:stCxn id="38" idx="3"/>
            <a:endCxn id="58" idx="1"/>
          </p:cNvCxnSpPr>
          <p:nvPr/>
        </p:nvCxnSpPr>
        <p:spPr>
          <a:xfrm rot="10800000" flipH="1">
            <a:off x="2017849" y="3937825"/>
            <a:ext cx="1426200" cy="38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4" name="Google Shape;391;p47">
            <a:extLst>
              <a:ext uri="{FF2B5EF4-FFF2-40B4-BE49-F238E27FC236}">
                <a16:creationId xmlns:a16="http://schemas.microsoft.com/office/drawing/2014/main" id="{E91C89DB-0936-1840-885E-8B9F28EA6297}"/>
              </a:ext>
            </a:extLst>
          </p:cNvPr>
          <p:cNvCxnSpPr/>
          <p:nvPr/>
        </p:nvCxnSpPr>
        <p:spPr>
          <a:xfrm>
            <a:off x="4718600" y="3152975"/>
            <a:ext cx="1040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5" name="Google Shape;392;p47">
            <a:extLst>
              <a:ext uri="{FF2B5EF4-FFF2-40B4-BE49-F238E27FC236}">
                <a16:creationId xmlns:a16="http://schemas.microsoft.com/office/drawing/2014/main" id="{ACA04535-0B23-9C48-A509-B5109C3FACBD}"/>
              </a:ext>
            </a:extLst>
          </p:cNvPr>
          <p:cNvCxnSpPr/>
          <p:nvPr/>
        </p:nvCxnSpPr>
        <p:spPr>
          <a:xfrm>
            <a:off x="4718600" y="3937900"/>
            <a:ext cx="1040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6" name="Google Shape;397;p47">
            <a:extLst>
              <a:ext uri="{FF2B5EF4-FFF2-40B4-BE49-F238E27FC236}">
                <a16:creationId xmlns:a16="http://schemas.microsoft.com/office/drawing/2014/main" id="{A01C10D3-579C-5042-9524-F294A43CBDB9}"/>
              </a:ext>
            </a:extLst>
          </p:cNvPr>
          <p:cNvSpPr txBox="1"/>
          <p:nvPr/>
        </p:nvSpPr>
        <p:spPr>
          <a:xfrm>
            <a:off x="7623948" y="3409633"/>
            <a:ext cx="630258" cy="38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х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398;p47">
            <a:extLst>
              <a:ext uri="{FF2B5EF4-FFF2-40B4-BE49-F238E27FC236}">
                <a16:creationId xmlns:a16="http://schemas.microsoft.com/office/drawing/2014/main" id="{6C701B72-012C-E941-884C-B401506A03FF}"/>
              </a:ext>
            </a:extLst>
          </p:cNvPr>
          <p:cNvSpPr txBox="1"/>
          <p:nvPr/>
        </p:nvSpPr>
        <p:spPr>
          <a:xfrm>
            <a:off x="5612825" y="3410900"/>
            <a:ext cx="6882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х 1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" name="Google Shape;400;p47">
            <a:extLst>
              <a:ext uri="{FF2B5EF4-FFF2-40B4-BE49-F238E27FC236}">
                <a16:creationId xmlns:a16="http://schemas.microsoft.com/office/drawing/2014/main" id="{792BC7F2-DABA-5D43-9CE3-64AE619C0D33}"/>
              </a:ext>
            </a:extLst>
          </p:cNvPr>
          <p:cNvSpPr txBox="1"/>
          <p:nvPr/>
        </p:nvSpPr>
        <p:spPr>
          <a:xfrm>
            <a:off x="7078523" y="3409633"/>
            <a:ext cx="630258" cy="38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х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4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9" name="Picture 1">
            <a:extLst>
              <a:ext uri="{FF2B5EF4-FFF2-40B4-BE49-F238E27FC236}">
                <a16:creationId xmlns:a16="http://schemas.microsoft.com/office/drawing/2014/main" id="{2171BF55-1E75-6D45-A6C3-027F9A4B4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42" y="1848841"/>
            <a:ext cx="252000" cy="168000"/>
          </a:xfrm>
          <a:prstGeom prst="rect">
            <a:avLst/>
          </a:prstGeom>
        </p:spPr>
      </p:pic>
      <p:pic>
        <p:nvPicPr>
          <p:cNvPr id="90" name="Picture 2">
            <a:extLst>
              <a:ext uri="{FF2B5EF4-FFF2-40B4-BE49-F238E27FC236}">
                <a16:creationId xmlns:a16="http://schemas.microsoft.com/office/drawing/2014/main" id="{031A26BB-5A30-FB40-A135-262CCAED8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42" y="2652611"/>
            <a:ext cx="252000" cy="168000"/>
          </a:xfrm>
          <a:prstGeom prst="rect">
            <a:avLst/>
          </a:prstGeom>
        </p:spPr>
      </p:pic>
      <p:pic>
        <p:nvPicPr>
          <p:cNvPr id="91" name="Picture 3">
            <a:extLst>
              <a:ext uri="{FF2B5EF4-FFF2-40B4-BE49-F238E27FC236}">
                <a16:creationId xmlns:a16="http://schemas.microsoft.com/office/drawing/2014/main" id="{2C0A6D89-478C-0943-897E-014D091F0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42" y="3456381"/>
            <a:ext cx="252000" cy="168000"/>
          </a:xfrm>
          <a:prstGeom prst="rect">
            <a:avLst/>
          </a:prstGeom>
        </p:spPr>
      </p:pic>
      <p:pic>
        <p:nvPicPr>
          <p:cNvPr id="92" name="Picture 4">
            <a:extLst>
              <a:ext uri="{FF2B5EF4-FFF2-40B4-BE49-F238E27FC236}">
                <a16:creationId xmlns:a16="http://schemas.microsoft.com/office/drawing/2014/main" id="{E0F7040A-84D7-D844-BBCE-80A2835A5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42" y="4260150"/>
            <a:ext cx="252000" cy="151200"/>
          </a:xfrm>
          <a:prstGeom prst="rect">
            <a:avLst/>
          </a:prstGeom>
        </p:spPr>
      </p:pic>
      <p:pic>
        <p:nvPicPr>
          <p:cNvPr id="93" name="Picture 5">
            <a:extLst>
              <a:ext uri="{FF2B5EF4-FFF2-40B4-BE49-F238E27FC236}">
                <a16:creationId xmlns:a16="http://schemas.microsoft.com/office/drawing/2014/main" id="{C2E1181D-EA11-4745-B6AC-B9F369A6A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9816" y="2274032"/>
            <a:ext cx="252000" cy="220500"/>
          </a:xfrm>
          <a:prstGeom prst="rect">
            <a:avLst/>
          </a:prstGeom>
        </p:spPr>
      </p:pic>
      <p:pic>
        <p:nvPicPr>
          <p:cNvPr id="94" name="Picture 6">
            <a:extLst>
              <a:ext uri="{FF2B5EF4-FFF2-40B4-BE49-F238E27FC236}">
                <a16:creationId xmlns:a16="http://schemas.microsoft.com/office/drawing/2014/main" id="{2B9968A2-6608-DC48-8924-9A12074AD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9816" y="3040307"/>
            <a:ext cx="252000" cy="196000"/>
          </a:xfrm>
          <a:prstGeom prst="rect">
            <a:avLst/>
          </a:prstGeom>
        </p:spPr>
      </p:pic>
      <p:pic>
        <p:nvPicPr>
          <p:cNvPr id="95" name="Picture 7">
            <a:extLst>
              <a:ext uri="{FF2B5EF4-FFF2-40B4-BE49-F238E27FC236}">
                <a16:creationId xmlns:a16="http://schemas.microsoft.com/office/drawing/2014/main" id="{C9F24767-AD7B-C04A-BEBE-9DA0631AE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9816" y="3782082"/>
            <a:ext cx="252000" cy="196000"/>
          </a:xfrm>
          <a:prstGeom prst="rect">
            <a:avLst/>
          </a:prstGeom>
        </p:spPr>
      </p:pic>
      <p:pic>
        <p:nvPicPr>
          <p:cNvPr id="96" name="Picture 12">
            <a:extLst>
              <a:ext uri="{FF2B5EF4-FFF2-40B4-BE49-F238E27FC236}">
                <a16:creationId xmlns:a16="http://schemas.microsoft.com/office/drawing/2014/main" id="{F2D2E84E-0F2C-C140-9521-4DC2EDDA0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8524" y="2957384"/>
            <a:ext cx="2405682" cy="48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34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05;p48">
            <a:extLst>
              <a:ext uri="{FF2B5EF4-FFF2-40B4-BE49-F238E27FC236}">
                <a16:creationId xmlns:a16="http://schemas.microsoft.com/office/drawing/2014/main" id="{0F1B86B3-E91D-F541-B278-D00A5647C2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Как использовать 🤖🧠?</a:t>
            </a:r>
            <a:endParaRPr/>
          </a:p>
        </p:txBody>
      </p:sp>
      <p:sp>
        <p:nvSpPr>
          <p:cNvPr id="45" name="Google Shape;406;p48">
            <a:extLst>
              <a:ext uri="{FF2B5EF4-FFF2-40B4-BE49-F238E27FC236}">
                <a16:creationId xmlns:a16="http://schemas.microsoft.com/office/drawing/2014/main" id="{075F39C6-E4E2-8D47-8308-49630F1C906C}"/>
              </a:ext>
            </a:extLst>
          </p:cNvPr>
          <p:cNvSpPr txBox="1"/>
          <p:nvPr/>
        </p:nvSpPr>
        <p:spPr>
          <a:xfrm>
            <a:off x="3331126" y="159590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407;p48">
            <a:extLst>
              <a:ext uri="{FF2B5EF4-FFF2-40B4-BE49-F238E27FC236}">
                <a16:creationId xmlns:a16="http://schemas.microsoft.com/office/drawing/2014/main" id="{DDBCBD85-6D0E-5448-979E-C80122B63647}"/>
              </a:ext>
            </a:extLst>
          </p:cNvPr>
          <p:cNvSpPr txBox="1"/>
          <p:nvPr/>
        </p:nvSpPr>
        <p:spPr>
          <a:xfrm>
            <a:off x="3342631" y="193098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408;p48">
            <a:extLst>
              <a:ext uri="{FF2B5EF4-FFF2-40B4-BE49-F238E27FC236}">
                <a16:creationId xmlns:a16="http://schemas.microsoft.com/office/drawing/2014/main" id="{B161570F-2BB7-C949-A4F0-2AB435E10B0E}"/>
              </a:ext>
            </a:extLst>
          </p:cNvPr>
          <p:cNvSpPr txBox="1"/>
          <p:nvPr/>
        </p:nvSpPr>
        <p:spPr>
          <a:xfrm>
            <a:off x="3331126" y="227288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Google Shape;409;p48">
            <a:extLst>
              <a:ext uri="{FF2B5EF4-FFF2-40B4-BE49-F238E27FC236}">
                <a16:creationId xmlns:a16="http://schemas.microsoft.com/office/drawing/2014/main" id="{1C824091-0262-654D-9464-A86F65397A97}"/>
              </a:ext>
            </a:extLst>
          </p:cNvPr>
          <p:cNvSpPr txBox="1"/>
          <p:nvPr/>
        </p:nvSpPr>
        <p:spPr>
          <a:xfrm>
            <a:off x="3331126" y="261559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410;p48">
            <a:extLst>
              <a:ext uri="{FF2B5EF4-FFF2-40B4-BE49-F238E27FC236}">
                <a16:creationId xmlns:a16="http://schemas.microsoft.com/office/drawing/2014/main" id="{FA01A93B-6529-5A44-B88A-E060BF4FD11B}"/>
              </a:ext>
            </a:extLst>
          </p:cNvPr>
          <p:cNvSpPr txBox="1"/>
          <p:nvPr/>
        </p:nvSpPr>
        <p:spPr>
          <a:xfrm>
            <a:off x="4587122" y="176169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0" name="Google Shape;411;p48">
            <a:extLst>
              <a:ext uri="{FF2B5EF4-FFF2-40B4-BE49-F238E27FC236}">
                <a16:creationId xmlns:a16="http://schemas.microsoft.com/office/drawing/2014/main" id="{10EE6C0A-8B02-CB49-8BB0-AB6B28B90D16}"/>
              </a:ext>
            </a:extLst>
          </p:cNvPr>
          <p:cNvCxnSpPr>
            <a:stCxn id="45" idx="3"/>
            <a:endCxn id="49" idx="1"/>
          </p:cNvCxnSpPr>
          <p:nvPr/>
        </p:nvCxnSpPr>
        <p:spPr>
          <a:xfrm>
            <a:off x="3953026" y="1796000"/>
            <a:ext cx="634200" cy="16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" name="Google Shape;412;p48">
            <a:extLst>
              <a:ext uri="{FF2B5EF4-FFF2-40B4-BE49-F238E27FC236}">
                <a16:creationId xmlns:a16="http://schemas.microsoft.com/office/drawing/2014/main" id="{FB5D8173-ED2F-1D4B-B6D3-A280A00B064A}"/>
              </a:ext>
            </a:extLst>
          </p:cNvPr>
          <p:cNvCxnSpPr>
            <a:stCxn id="46" idx="3"/>
            <a:endCxn id="49" idx="1"/>
          </p:cNvCxnSpPr>
          <p:nvPr/>
        </p:nvCxnSpPr>
        <p:spPr>
          <a:xfrm rot="10800000" flipH="1">
            <a:off x="3964531" y="1961886"/>
            <a:ext cx="622500" cy="16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" name="Google Shape;413;p48">
            <a:extLst>
              <a:ext uri="{FF2B5EF4-FFF2-40B4-BE49-F238E27FC236}">
                <a16:creationId xmlns:a16="http://schemas.microsoft.com/office/drawing/2014/main" id="{9AEF3EA0-2380-DC41-BC58-1FA2A4515351}"/>
              </a:ext>
            </a:extLst>
          </p:cNvPr>
          <p:cNvCxnSpPr>
            <a:stCxn id="47" idx="3"/>
            <a:endCxn id="49" idx="1"/>
          </p:cNvCxnSpPr>
          <p:nvPr/>
        </p:nvCxnSpPr>
        <p:spPr>
          <a:xfrm rot="10800000" flipH="1">
            <a:off x="3953026" y="1961785"/>
            <a:ext cx="63420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" name="Google Shape;414;p48">
            <a:extLst>
              <a:ext uri="{FF2B5EF4-FFF2-40B4-BE49-F238E27FC236}">
                <a16:creationId xmlns:a16="http://schemas.microsoft.com/office/drawing/2014/main" id="{BF666F3E-3562-9F41-89CE-69495A201972}"/>
              </a:ext>
            </a:extLst>
          </p:cNvPr>
          <p:cNvCxnSpPr>
            <a:stCxn id="48" idx="3"/>
            <a:endCxn id="49" idx="1"/>
          </p:cNvCxnSpPr>
          <p:nvPr/>
        </p:nvCxnSpPr>
        <p:spPr>
          <a:xfrm rot="10800000" flipH="1">
            <a:off x="3953026" y="1961890"/>
            <a:ext cx="634200" cy="85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" name="Google Shape;415;p48">
            <a:extLst>
              <a:ext uri="{FF2B5EF4-FFF2-40B4-BE49-F238E27FC236}">
                <a16:creationId xmlns:a16="http://schemas.microsoft.com/office/drawing/2014/main" id="{83DD340A-48DC-C24A-B6BA-6C8620BD019E}"/>
              </a:ext>
            </a:extLst>
          </p:cNvPr>
          <p:cNvSpPr txBox="1"/>
          <p:nvPr/>
        </p:nvSpPr>
        <p:spPr>
          <a:xfrm>
            <a:off x="4587222" y="209355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416;p48">
            <a:extLst>
              <a:ext uri="{FF2B5EF4-FFF2-40B4-BE49-F238E27FC236}">
                <a16:creationId xmlns:a16="http://schemas.microsoft.com/office/drawing/2014/main" id="{84BBE986-9921-3F4A-B7CB-55F0C0CEE7D7}"/>
              </a:ext>
            </a:extLst>
          </p:cNvPr>
          <p:cNvSpPr txBox="1"/>
          <p:nvPr/>
        </p:nvSpPr>
        <p:spPr>
          <a:xfrm>
            <a:off x="4587122" y="244251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7" name="Google Shape;417;p48">
            <a:extLst>
              <a:ext uri="{FF2B5EF4-FFF2-40B4-BE49-F238E27FC236}">
                <a16:creationId xmlns:a16="http://schemas.microsoft.com/office/drawing/2014/main" id="{EA5653A7-1B91-0841-97BA-C8563BAAA484}"/>
              </a:ext>
            </a:extLst>
          </p:cNvPr>
          <p:cNvCxnSpPr>
            <a:stCxn id="45" idx="3"/>
            <a:endCxn id="54" idx="1"/>
          </p:cNvCxnSpPr>
          <p:nvPr/>
        </p:nvCxnSpPr>
        <p:spPr>
          <a:xfrm>
            <a:off x="3953026" y="1796000"/>
            <a:ext cx="634200" cy="49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" name="Google Shape;418;p48">
            <a:extLst>
              <a:ext uri="{FF2B5EF4-FFF2-40B4-BE49-F238E27FC236}">
                <a16:creationId xmlns:a16="http://schemas.microsoft.com/office/drawing/2014/main" id="{2E43F543-7DAB-FA41-B16D-4B690974C1F3}"/>
              </a:ext>
            </a:extLst>
          </p:cNvPr>
          <p:cNvCxnSpPr>
            <a:stCxn id="46" idx="3"/>
            <a:endCxn id="54" idx="1"/>
          </p:cNvCxnSpPr>
          <p:nvPr/>
        </p:nvCxnSpPr>
        <p:spPr>
          <a:xfrm>
            <a:off x="3964531" y="2131086"/>
            <a:ext cx="622800" cy="16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9" name="Google Shape;419;p48">
            <a:extLst>
              <a:ext uri="{FF2B5EF4-FFF2-40B4-BE49-F238E27FC236}">
                <a16:creationId xmlns:a16="http://schemas.microsoft.com/office/drawing/2014/main" id="{594CB340-6656-BB40-BEFF-8D8585DE8829}"/>
              </a:ext>
            </a:extLst>
          </p:cNvPr>
          <p:cNvCxnSpPr>
            <a:stCxn id="47" idx="3"/>
            <a:endCxn id="54" idx="1"/>
          </p:cNvCxnSpPr>
          <p:nvPr/>
        </p:nvCxnSpPr>
        <p:spPr>
          <a:xfrm rot="10800000" flipH="1">
            <a:off x="3953026" y="2293585"/>
            <a:ext cx="634200" cy="17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" name="Google Shape;420;p48">
            <a:extLst>
              <a:ext uri="{FF2B5EF4-FFF2-40B4-BE49-F238E27FC236}">
                <a16:creationId xmlns:a16="http://schemas.microsoft.com/office/drawing/2014/main" id="{CD8A0C42-FA34-8845-85F7-6105A5ACC044}"/>
              </a:ext>
            </a:extLst>
          </p:cNvPr>
          <p:cNvCxnSpPr>
            <a:stCxn id="48" idx="3"/>
            <a:endCxn id="54" idx="1"/>
          </p:cNvCxnSpPr>
          <p:nvPr/>
        </p:nvCxnSpPr>
        <p:spPr>
          <a:xfrm rot="10800000" flipH="1">
            <a:off x="3953026" y="2293690"/>
            <a:ext cx="634200" cy="5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" name="Google Shape;421;p48">
            <a:extLst>
              <a:ext uri="{FF2B5EF4-FFF2-40B4-BE49-F238E27FC236}">
                <a16:creationId xmlns:a16="http://schemas.microsoft.com/office/drawing/2014/main" id="{01D282C7-7CEE-8642-BCE1-5D899A657EA1}"/>
              </a:ext>
            </a:extLst>
          </p:cNvPr>
          <p:cNvCxnSpPr>
            <a:stCxn id="45" idx="3"/>
            <a:endCxn id="55" idx="1"/>
          </p:cNvCxnSpPr>
          <p:nvPr/>
        </p:nvCxnSpPr>
        <p:spPr>
          <a:xfrm>
            <a:off x="3953026" y="1796000"/>
            <a:ext cx="634200" cy="84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2" name="Google Shape;422;p48">
            <a:extLst>
              <a:ext uri="{FF2B5EF4-FFF2-40B4-BE49-F238E27FC236}">
                <a16:creationId xmlns:a16="http://schemas.microsoft.com/office/drawing/2014/main" id="{07857481-8D3B-B64E-B0C8-4D6979D958BD}"/>
              </a:ext>
            </a:extLst>
          </p:cNvPr>
          <p:cNvCxnSpPr>
            <a:stCxn id="46" idx="3"/>
            <a:endCxn id="55" idx="1"/>
          </p:cNvCxnSpPr>
          <p:nvPr/>
        </p:nvCxnSpPr>
        <p:spPr>
          <a:xfrm>
            <a:off x="3964531" y="2131086"/>
            <a:ext cx="622500" cy="51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3" name="Google Shape;423;p48">
            <a:extLst>
              <a:ext uri="{FF2B5EF4-FFF2-40B4-BE49-F238E27FC236}">
                <a16:creationId xmlns:a16="http://schemas.microsoft.com/office/drawing/2014/main" id="{71E73CD6-1066-F44B-86FD-40CDD38DAC9C}"/>
              </a:ext>
            </a:extLst>
          </p:cNvPr>
          <p:cNvCxnSpPr>
            <a:stCxn id="47" idx="3"/>
            <a:endCxn id="55" idx="1"/>
          </p:cNvCxnSpPr>
          <p:nvPr/>
        </p:nvCxnSpPr>
        <p:spPr>
          <a:xfrm>
            <a:off x="3953026" y="2472985"/>
            <a:ext cx="634200" cy="16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" name="Google Shape;424;p48">
            <a:extLst>
              <a:ext uri="{FF2B5EF4-FFF2-40B4-BE49-F238E27FC236}">
                <a16:creationId xmlns:a16="http://schemas.microsoft.com/office/drawing/2014/main" id="{B29438D8-5B7F-2648-840D-99481444E34E}"/>
              </a:ext>
            </a:extLst>
          </p:cNvPr>
          <p:cNvCxnSpPr>
            <a:stCxn id="48" idx="3"/>
            <a:endCxn id="55" idx="1"/>
          </p:cNvCxnSpPr>
          <p:nvPr/>
        </p:nvCxnSpPr>
        <p:spPr>
          <a:xfrm rot="10800000" flipH="1">
            <a:off x="3953026" y="2642590"/>
            <a:ext cx="634200" cy="1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5" name="Google Shape;425;p48">
            <a:extLst>
              <a:ext uri="{FF2B5EF4-FFF2-40B4-BE49-F238E27FC236}">
                <a16:creationId xmlns:a16="http://schemas.microsoft.com/office/drawing/2014/main" id="{548C1707-D2EF-2441-AF54-D45FA3BDA272}"/>
              </a:ext>
            </a:extLst>
          </p:cNvPr>
          <p:cNvSpPr txBox="1"/>
          <p:nvPr/>
        </p:nvSpPr>
        <p:spPr>
          <a:xfrm>
            <a:off x="3331126" y="294985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" name="Google Shape;426;p48">
            <a:extLst>
              <a:ext uri="{FF2B5EF4-FFF2-40B4-BE49-F238E27FC236}">
                <a16:creationId xmlns:a16="http://schemas.microsoft.com/office/drawing/2014/main" id="{809413E8-FDDE-564F-ADAA-B9B7B82F37BE}"/>
              </a:ext>
            </a:extLst>
          </p:cNvPr>
          <p:cNvSpPr txBox="1"/>
          <p:nvPr/>
        </p:nvSpPr>
        <p:spPr>
          <a:xfrm>
            <a:off x="3342631" y="328493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427;p48">
            <a:extLst>
              <a:ext uri="{FF2B5EF4-FFF2-40B4-BE49-F238E27FC236}">
                <a16:creationId xmlns:a16="http://schemas.microsoft.com/office/drawing/2014/main" id="{B0768B47-AE51-904E-86CA-4EEBD5D6F216}"/>
              </a:ext>
            </a:extLst>
          </p:cNvPr>
          <p:cNvSpPr txBox="1"/>
          <p:nvPr/>
        </p:nvSpPr>
        <p:spPr>
          <a:xfrm>
            <a:off x="3331126" y="362683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428;p48">
            <a:extLst>
              <a:ext uri="{FF2B5EF4-FFF2-40B4-BE49-F238E27FC236}">
                <a16:creationId xmlns:a16="http://schemas.microsoft.com/office/drawing/2014/main" id="{C47BA2C8-90C0-5747-AF39-5AAF2A24F4F2}"/>
              </a:ext>
            </a:extLst>
          </p:cNvPr>
          <p:cNvSpPr txBox="1"/>
          <p:nvPr/>
        </p:nvSpPr>
        <p:spPr>
          <a:xfrm>
            <a:off x="3331126" y="396954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429;p48">
            <a:extLst>
              <a:ext uri="{FF2B5EF4-FFF2-40B4-BE49-F238E27FC236}">
                <a16:creationId xmlns:a16="http://schemas.microsoft.com/office/drawing/2014/main" id="{F5B1356E-55F9-0047-BC9F-17DEF77BA44E}"/>
              </a:ext>
            </a:extLst>
          </p:cNvPr>
          <p:cNvSpPr txBox="1"/>
          <p:nvPr/>
        </p:nvSpPr>
        <p:spPr>
          <a:xfrm>
            <a:off x="4587122" y="281084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0" name="Google Shape;430;p48">
            <a:extLst>
              <a:ext uri="{FF2B5EF4-FFF2-40B4-BE49-F238E27FC236}">
                <a16:creationId xmlns:a16="http://schemas.microsoft.com/office/drawing/2014/main" id="{CFBC9E6B-3ED5-084A-B2B0-29D29CC4105D}"/>
              </a:ext>
            </a:extLst>
          </p:cNvPr>
          <p:cNvCxnSpPr>
            <a:stCxn id="75" idx="3"/>
            <a:endCxn id="79" idx="1"/>
          </p:cNvCxnSpPr>
          <p:nvPr/>
        </p:nvCxnSpPr>
        <p:spPr>
          <a:xfrm rot="10800000" flipH="1">
            <a:off x="3953026" y="3011050"/>
            <a:ext cx="634200" cy="13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1" name="Google Shape;431;p48">
            <a:extLst>
              <a:ext uri="{FF2B5EF4-FFF2-40B4-BE49-F238E27FC236}">
                <a16:creationId xmlns:a16="http://schemas.microsoft.com/office/drawing/2014/main" id="{E65BD0E6-3CB1-0643-AD06-A8305324D188}"/>
              </a:ext>
            </a:extLst>
          </p:cNvPr>
          <p:cNvCxnSpPr>
            <a:stCxn id="76" idx="3"/>
            <a:endCxn id="79" idx="1"/>
          </p:cNvCxnSpPr>
          <p:nvPr/>
        </p:nvCxnSpPr>
        <p:spPr>
          <a:xfrm rot="10800000" flipH="1">
            <a:off x="3964531" y="3011036"/>
            <a:ext cx="622500" cy="47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" name="Google Shape;432;p48">
            <a:extLst>
              <a:ext uri="{FF2B5EF4-FFF2-40B4-BE49-F238E27FC236}">
                <a16:creationId xmlns:a16="http://schemas.microsoft.com/office/drawing/2014/main" id="{56E9850E-8E1A-9A40-8B64-CBD9208AA87E}"/>
              </a:ext>
            </a:extLst>
          </p:cNvPr>
          <p:cNvCxnSpPr>
            <a:stCxn id="77" idx="3"/>
            <a:endCxn id="79" idx="1"/>
          </p:cNvCxnSpPr>
          <p:nvPr/>
        </p:nvCxnSpPr>
        <p:spPr>
          <a:xfrm rot="10800000" flipH="1">
            <a:off x="3953026" y="3010935"/>
            <a:ext cx="634200" cy="81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3" name="Google Shape;433;p48">
            <a:extLst>
              <a:ext uri="{FF2B5EF4-FFF2-40B4-BE49-F238E27FC236}">
                <a16:creationId xmlns:a16="http://schemas.microsoft.com/office/drawing/2014/main" id="{5B0F5788-A0FF-E446-9011-8B900D64F053}"/>
              </a:ext>
            </a:extLst>
          </p:cNvPr>
          <p:cNvCxnSpPr>
            <a:stCxn id="78" idx="3"/>
            <a:endCxn id="79" idx="1"/>
          </p:cNvCxnSpPr>
          <p:nvPr/>
        </p:nvCxnSpPr>
        <p:spPr>
          <a:xfrm rot="10800000" flipH="1">
            <a:off x="3953026" y="3011040"/>
            <a:ext cx="634200" cy="115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7" name="Google Shape;434;p48">
            <a:extLst>
              <a:ext uri="{FF2B5EF4-FFF2-40B4-BE49-F238E27FC236}">
                <a16:creationId xmlns:a16="http://schemas.microsoft.com/office/drawing/2014/main" id="{E599E3E2-04C2-924E-B991-9905E67C2A7C}"/>
              </a:ext>
            </a:extLst>
          </p:cNvPr>
          <p:cNvSpPr txBox="1"/>
          <p:nvPr/>
        </p:nvSpPr>
        <p:spPr>
          <a:xfrm>
            <a:off x="4587222" y="314270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435;p48">
            <a:extLst>
              <a:ext uri="{FF2B5EF4-FFF2-40B4-BE49-F238E27FC236}">
                <a16:creationId xmlns:a16="http://schemas.microsoft.com/office/drawing/2014/main" id="{47AA8F0A-B8D1-AB4A-A14B-D63F1FDCF0FE}"/>
              </a:ext>
            </a:extLst>
          </p:cNvPr>
          <p:cNvSpPr txBox="1"/>
          <p:nvPr/>
        </p:nvSpPr>
        <p:spPr>
          <a:xfrm>
            <a:off x="4587122" y="349166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9" name="Google Shape;436;p48">
            <a:extLst>
              <a:ext uri="{FF2B5EF4-FFF2-40B4-BE49-F238E27FC236}">
                <a16:creationId xmlns:a16="http://schemas.microsoft.com/office/drawing/2014/main" id="{5E0942D5-8FA5-0E4B-8AE5-A62DEBF5897E}"/>
              </a:ext>
            </a:extLst>
          </p:cNvPr>
          <p:cNvCxnSpPr>
            <a:stCxn id="75" idx="3"/>
            <a:endCxn id="97" idx="1"/>
          </p:cNvCxnSpPr>
          <p:nvPr/>
        </p:nvCxnSpPr>
        <p:spPr>
          <a:xfrm>
            <a:off x="3953026" y="3149950"/>
            <a:ext cx="634200" cy="19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0" name="Google Shape;437;p48">
            <a:extLst>
              <a:ext uri="{FF2B5EF4-FFF2-40B4-BE49-F238E27FC236}">
                <a16:creationId xmlns:a16="http://schemas.microsoft.com/office/drawing/2014/main" id="{E092830B-B22E-D447-AB71-294E49B49188}"/>
              </a:ext>
            </a:extLst>
          </p:cNvPr>
          <p:cNvCxnSpPr>
            <a:stCxn id="76" idx="3"/>
            <a:endCxn id="97" idx="1"/>
          </p:cNvCxnSpPr>
          <p:nvPr/>
        </p:nvCxnSpPr>
        <p:spPr>
          <a:xfrm rot="10800000" flipH="1">
            <a:off x="3964531" y="3342836"/>
            <a:ext cx="622800" cy="14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1" name="Google Shape;438;p48">
            <a:extLst>
              <a:ext uri="{FF2B5EF4-FFF2-40B4-BE49-F238E27FC236}">
                <a16:creationId xmlns:a16="http://schemas.microsoft.com/office/drawing/2014/main" id="{F2CBD5DA-025F-1244-9ED8-BFF0CE50059B}"/>
              </a:ext>
            </a:extLst>
          </p:cNvPr>
          <p:cNvCxnSpPr>
            <a:stCxn id="77" idx="3"/>
            <a:endCxn id="97" idx="1"/>
          </p:cNvCxnSpPr>
          <p:nvPr/>
        </p:nvCxnSpPr>
        <p:spPr>
          <a:xfrm rot="10800000" flipH="1">
            <a:off x="3953026" y="3342735"/>
            <a:ext cx="634200" cy="48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2" name="Google Shape;439;p48">
            <a:extLst>
              <a:ext uri="{FF2B5EF4-FFF2-40B4-BE49-F238E27FC236}">
                <a16:creationId xmlns:a16="http://schemas.microsoft.com/office/drawing/2014/main" id="{5DB36B50-5AFA-E348-A3D3-A19205D3D344}"/>
              </a:ext>
            </a:extLst>
          </p:cNvPr>
          <p:cNvCxnSpPr>
            <a:stCxn id="78" idx="3"/>
            <a:endCxn id="97" idx="1"/>
          </p:cNvCxnSpPr>
          <p:nvPr/>
        </p:nvCxnSpPr>
        <p:spPr>
          <a:xfrm rot="10800000" flipH="1">
            <a:off x="3953026" y="3342840"/>
            <a:ext cx="634200" cy="8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3" name="Google Shape;440;p48">
            <a:extLst>
              <a:ext uri="{FF2B5EF4-FFF2-40B4-BE49-F238E27FC236}">
                <a16:creationId xmlns:a16="http://schemas.microsoft.com/office/drawing/2014/main" id="{400C1C1D-4EB3-1B4C-AD72-AE0112F6A37B}"/>
              </a:ext>
            </a:extLst>
          </p:cNvPr>
          <p:cNvCxnSpPr>
            <a:stCxn id="75" idx="3"/>
            <a:endCxn id="98" idx="1"/>
          </p:cNvCxnSpPr>
          <p:nvPr/>
        </p:nvCxnSpPr>
        <p:spPr>
          <a:xfrm>
            <a:off x="3953026" y="3149950"/>
            <a:ext cx="634200" cy="54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4" name="Google Shape;441;p48">
            <a:extLst>
              <a:ext uri="{FF2B5EF4-FFF2-40B4-BE49-F238E27FC236}">
                <a16:creationId xmlns:a16="http://schemas.microsoft.com/office/drawing/2014/main" id="{559826DE-828F-B845-8EF5-4968B0EAB9EB}"/>
              </a:ext>
            </a:extLst>
          </p:cNvPr>
          <p:cNvCxnSpPr>
            <a:stCxn id="76" idx="3"/>
            <a:endCxn id="98" idx="1"/>
          </p:cNvCxnSpPr>
          <p:nvPr/>
        </p:nvCxnSpPr>
        <p:spPr>
          <a:xfrm>
            <a:off x="3964531" y="3485036"/>
            <a:ext cx="622500" cy="20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5" name="Google Shape;442;p48">
            <a:extLst>
              <a:ext uri="{FF2B5EF4-FFF2-40B4-BE49-F238E27FC236}">
                <a16:creationId xmlns:a16="http://schemas.microsoft.com/office/drawing/2014/main" id="{BD46FAD1-4B83-FA43-943C-7093863B0CE6}"/>
              </a:ext>
            </a:extLst>
          </p:cNvPr>
          <p:cNvCxnSpPr>
            <a:stCxn id="77" idx="3"/>
            <a:endCxn id="98" idx="1"/>
          </p:cNvCxnSpPr>
          <p:nvPr/>
        </p:nvCxnSpPr>
        <p:spPr>
          <a:xfrm rot="10800000" flipH="1">
            <a:off x="3953026" y="3691635"/>
            <a:ext cx="634200" cy="13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6" name="Google Shape;443;p48">
            <a:extLst>
              <a:ext uri="{FF2B5EF4-FFF2-40B4-BE49-F238E27FC236}">
                <a16:creationId xmlns:a16="http://schemas.microsoft.com/office/drawing/2014/main" id="{D26E6B6C-E25D-5740-A51A-5B092125AA1F}"/>
              </a:ext>
            </a:extLst>
          </p:cNvPr>
          <p:cNvCxnSpPr>
            <a:stCxn id="78" idx="3"/>
            <a:endCxn id="98" idx="1"/>
          </p:cNvCxnSpPr>
          <p:nvPr/>
        </p:nvCxnSpPr>
        <p:spPr>
          <a:xfrm rot="10800000" flipH="1">
            <a:off x="3953026" y="3691740"/>
            <a:ext cx="634200" cy="47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7" name="Google Shape;444;p48">
            <a:extLst>
              <a:ext uri="{FF2B5EF4-FFF2-40B4-BE49-F238E27FC236}">
                <a16:creationId xmlns:a16="http://schemas.microsoft.com/office/drawing/2014/main" id="{4D000488-E5F9-EB43-99F7-2555B1A31B81}"/>
              </a:ext>
            </a:extLst>
          </p:cNvPr>
          <p:cNvSpPr txBox="1"/>
          <p:nvPr/>
        </p:nvSpPr>
        <p:spPr>
          <a:xfrm>
            <a:off x="5517576" y="22085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445;p48">
            <a:extLst>
              <a:ext uri="{FF2B5EF4-FFF2-40B4-BE49-F238E27FC236}">
                <a16:creationId xmlns:a16="http://schemas.microsoft.com/office/drawing/2014/main" id="{676B7638-C9D4-5F41-A633-E273CAE39962}"/>
              </a:ext>
            </a:extLst>
          </p:cNvPr>
          <p:cNvSpPr txBox="1"/>
          <p:nvPr/>
        </p:nvSpPr>
        <p:spPr>
          <a:xfrm>
            <a:off x="5517576" y="29383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9" name="Google Shape;446;p48">
            <a:extLst>
              <a:ext uri="{FF2B5EF4-FFF2-40B4-BE49-F238E27FC236}">
                <a16:creationId xmlns:a16="http://schemas.microsoft.com/office/drawing/2014/main" id="{02E10E3E-BFEC-F641-B427-6FD7E18D743D}"/>
              </a:ext>
            </a:extLst>
          </p:cNvPr>
          <p:cNvCxnSpPr>
            <a:stCxn id="45" idx="3"/>
            <a:endCxn id="79" idx="1"/>
          </p:cNvCxnSpPr>
          <p:nvPr/>
        </p:nvCxnSpPr>
        <p:spPr>
          <a:xfrm>
            <a:off x="3953026" y="1796000"/>
            <a:ext cx="634200" cy="12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0" name="Google Shape;447;p48">
            <a:extLst>
              <a:ext uri="{FF2B5EF4-FFF2-40B4-BE49-F238E27FC236}">
                <a16:creationId xmlns:a16="http://schemas.microsoft.com/office/drawing/2014/main" id="{4C3A1317-D62C-F342-A71F-0F83E9387687}"/>
              </a:ext>
            </a:extLst>
          </p:cNvPr>
          <p:cNvCxnSpPr>
            <a:stCxn id="45" idx="3"/>
            <a:endCxn id="97" idx="1"/>
          </p:cNvCxnSpPr>
          <p:nvPr/>
        </p:nvCxnSpPr>
        <p:spPr>
          <a:xfrm>
            <a:off x="3953026" y="1796000"/>
            <a:ext cx="634200" cy="154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1" name="Google Shape;448;p48">
            <a:extLst>
              <a:ext uri="{FF2B5EF4-FFF2-40B4-BE49-F238E27FC236}">
                <a16:creationId xmlns:a16="http://schemas.microsoft.com/office/drawing/2014/main" id="{B88D74F3-0776-034F-9294-9F76011DF231}"/>
              </a:ext>
            </a:extLst>
          </p:cNvPr>
          <p:cNvCxnSpPr>
            <a:stCxn id="45" idx="3"/>
            <a:endCxn id="98" idx="1"/>
          </p:cNvCxnSpPr>
          <p:nvPr/>
        </p:nvCxnSpPr>
        <p:spPr>
          <a:xfrm>
            <a:off x="3953026" y="1796000"/>
            <a:ext cx="634200" cy="189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2" name="Google Shape;449;p48">
            <a:extLst>
              <a:ext uri="{FF2B5EF4-FFF2-40B4-BE49-F238E27FC236}">
                <a16:creationId xmlns:a16="http://schemas.microsoft.com/office/drawing/2014/main" id="{DE23D5A4-5808-8842-AF5B-DE5AA8259070}"/>
              </a:ext>
            </a:extLst>
          </p:cNvPr>
          <p:cNvCxnSpPr>
            <a:stCxn id="78" idx="3"/>
            <a:endCxn id="49" idx="1"/>
          </p:cNvCxnSpPr>
          <p:nvPr/>
        </p:nvCxnSpPr>
        <p:spPr>
          <a:xfrm rot="10800000" flipH="1">
            <a:off x="3953026" y="1961940"/>
            <a:ext cx="634200" cy="220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3" name="Google Shape;450;p48">
            <a:extLst>
              <a:ext uri="{FF2B5EF4-FFF2-40B4-BE49-F238E27FC236}">
                <a16:creationId xmlns:a16="http://schemas.microsoft.com/office/drawing/2014/main" id="{9A4A546C-13B7-A742-9D76-C0C748CADB5D}"/>
              </a:ext>
            </a:extLst>
          </p:cNvPr>
          <p:cNvCxnSpPr>
            <a:stCxn id="48" idx="3"/>
            <a:endCxn id="79" idx="1"/>
          </p:cNvCxnSpPr>
          <p:nvPr/>
        </p:nvCxnSpPr>
        <p:spPr>
          <a:xfrm>
            <a:off x="3953026" y="2815690"/>
            <a:ext cx="634200" cy="19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4" name="Google Shape;451;p48">
            <a:extLst>
              <a:ext uri="{FF2B5EF4-FFF2-40B4-BE49-F238E27FC236}">
                <a16:creationId xmlns:a16="http://schemas.microsoft.com/office/drawing/2014/main" id="{36BD77EC-2FC8-0842-948A-DE35A8553139}"/>
              </a:ext>
            </a:extLst>
          </p:cNvPr>
          <p:cNvCxnSpPr>
            <a:stCxn id="49" idx="3"/>
            <a:endCxn id="107" idx="1"/>
          </p:cNvCxnSpPr>
          <p:nvPr/>
        </p:nvCxnSpPr>
        <p:spPr>
          <a:xfrm>
            <a:off x="5052122" y="1961790"/>
            <a:ext cx="465600" cy="57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5" name="Google Shape;452;p48">
            <a:extLst>
              <a:ext uri="{FF2B5EF4-FFF2-40B4-BE49-F238E27FC236}">
                <a16:creationId xmlns:a16="http://schemas.microsoft.com/office/drawing/2014/main" id="{4E33A4FB-EE12-1448-B95B-D6D2FE3E84A6}"/>
              </a:ext>
            </a:extLst>
          </p:cNvPr>
          <p:cNvCxnSpPr>
            <a:stCxn id="49" idx="3"/>
            <a:endCxn id="108" idx="1"/>
          </p:cNvCxnSpPr>
          <p:nvPr/>
        </p:nvCxnSpPr>
        <p:spPr>
          <a:xfrm>
            <a:off x="5052122" y="1961790"/>
            <a:ext cx="465600" cy="130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6" name="Google Shape;453;p48">
            <a:extLst>
              <a:ext uri="{FF2B5EF4-FFF2-40B4-BE49-F238E27FC236}">
                <a16:creationId xmlns:a16="http://schemas.microsoft.com/office/drawing/2014/main" id="{E89F8470-87E2-174F-A552-303F8C10E332}"/>
              </a:ext>
            </a:extLst>
          </p:cNvPr>
          <p:cNvCxnSpPr>
            <a:stCxn id="54" idx="3"/>
            <a:endCxn id="107" idx="1"/>
          </p:cNvCxnSpPr>
          <p:nvPr/>
        </p:nvCxnSpPr>
        <p:spPr>
          <a:xfrm>
            <a:off x="5052222" y="2293659"/>
            <a:ext cx="465300" cy="24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7" name="Google Shape;454;p48">
            <a:extLst>
              <a:ext uri="{FF2B5EF4-FFF2-40B4-BE49-F238E27FC236}">
                <a16:creationId xmlns:a16="http://schemas.microsoft.com/office/drawing/2014/main" id="{51524881-3287-AB47-892E-0FB33BBFC930}"/>
              </a:ext>
            </a:extLst>
          </p:cNvPr>
          <p:cNvCxnSpPr>
            <a:stCxn id="54" idx="3"/>
            <a:endCxn id="108" idx="1"/>
          </p:cNvCxnSpPr>
          <p:nvPr/>
        </p:nvCxnSpPr>
        <p:spPr>
          <a:xfrm>
            <a:off x="5052222" y="2293659"/>
            <a:ext cx="465300" cy="97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8" name="Google Shape;455;p48">
            <a:extLst>
              <a:ext uri="{FF2B5EF4-FFF2-40B4-BE49-F238E27FC236}">
                <a16:creationId xmlns:a16="http://schemas.microsoft.com/office/drawing/2014/main" id="{D22C4D7C-9EFF-C542-8BA3-E3D3263AFF88}"/>
              </a:ext>
            </a:extLst>
          </p:cNvPr>
          <p:cNvCxnSpPr>
            <a:stCxn id="55" idx="3"/>
            <a:endCxn id="107" idx="1"/>
          </p:cNvCxnSpPr>
          <p:nvPr/>
        </p:nvCxnSpPr>
        <p:spPr>
          <a:xfrm rot="10800000" flipH="1">
            <a:off x="5052122" y="2538210"/>
            <a:ext cx="465600" cy="1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9" name="Google Shape;456;p48">
            <a:extLst>
              <a:ext uri="{FF2B5EF4-FFF2-40B4-BE49-F238E27FC236}">
                <a16:creationId xmlns:a16="http://schemas.microsoft.com/office/drawing/2014/main" id="{A3592565-0B6A-304B-AC5C-5A4AF1E0ACFD}"/>
              </a:ext>
            </a:extLst>
          </p:cNvPr>
          <p:cNvCxnSpPr>
            <a:stCxn id="55" idx="3"/>
            <a:endCxn id="108" idx="1"/>
          </p:cNvCxnSpPr>
          <p:nvPr/>
        </p:nvCxnSpPr>
        <p:spPr>
          <a:xfrm>
            <a:off x="5052122" y="2642610"/>
            <a:ext cx="465600" cy="62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0" name="Google Shape;457;p48">
            <a:extLst>
              <a:ext uri="{FF2B5EF4-FFF2-40B4-BE49-F238E27FC236}">
                <a16:creationId xmlns:a16="http://schemas.microsoft.com/office/drawing/2014/main" id="{5C8AA3CC-F225-D041-A7E5-FCC816466FD9}"/>
              </a:ext>
            </a:extLst>
          </p:cNvPr>
          <p:cNvCxnSpPr>
            <a:stCxn id="79" idx="3"/>
            <a:endCxn id="108" idx="1"/>
          </p:cNvCxnSpPr>
          <p:nvPr/>
        </p:nvCxnSpPr>
        <p:spPr>
          <a:xfrm>
            <a:off x="5052122" y="3010940"/>
            <a:ext cx="465600" cy="25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1" name="Google Shape;458;p48">
            <a:extLst>
              <a:ext uri="{FF2B5EF4-FFF2-40B4-BE49-F238E27FC236}">
                <a16:creationId xmlns:a16="http://schemas.microsoft.com/office/drawing/2014/main" id="{EBD5390B-0014-6D43-A47F-80E7B269BFDC}"/>
              </a:ext>
            </a:extLst>
          </p:cNvPr>
          <p:cNvCxnSpPr>
            <a:stCxn id="98" idx="3"/>
            <a:endCxn id="107" idx="1"/>
          </p:cNvCxnSpPr>
          <p:nvPr/>
        </p:nvCxnSpPr>
        <p:spPr>
          <a:xfrm rot="10800000" flipH="1">
            <a:off x="5052122" y="2538260"/>
            <a:ext cx="465600" cy="115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2" name="Google Shape;459;p48">
            <a:extLst>
              <a:ext uri="{FF2B5EF4-FFF2-40B4-BE49-F238E27FC236}">
                <a16:creationId xmlns:a16="http://schemas.microsoft.com/office/drawing/2014/main" id="{BC6ABD8B-BBCF-E542-B02E-DAF59DD01E7B}"/>
              </a:ext>
            </a:extLst>
          </p:cNvPr>
          <p:cNvCxnSpPr>
            <a:stCxn id="97" idx="3"/>
            <a:endCxn id="108" idx="1"/>
          </p:cNvCxnSpPr>
          <p:nvPr/>
        </p:nvCxnSpPr>
        <p:spPr>
          <a:xfrm rot="10800000" flipH="1">
            <a:off x="5052222" y="3268109"/>
            <a:ext cx="465300" cy="7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3" name="Google Shape;460;p48">
            <a:extLst>
              <a:ext uri="{FF2B5EF4-FFF2-40B4-BE49-F238E27FC236}">
                <a16:creationId xmlns:a16="http://schemas.microsoft.com/office/drawing/2014/main" id="{25DDD221-13C2-F74A-99E9-CFBD3B897D13}"/>
              </a:ext>
            </a:extLst>
          </p:cNvPr>
          <p:cNvCxnSpPr>
            <a:stCxn id="98" idx="3"/>
            <a:endCxn id="108" idx="1"/>
          </p:cNvCxnSpPr>
          <p:nvPr/>
        </p:nvCxnSpPr>
        <p:spPr>
          <a:xfrm rot="10800000" flipH="1">
            <a:off x="5052122" y="3268160"/>
            <a:ext cx="465600" cy="4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4" name="Google Shape;461;p48">
            <a:extLst>
              <a:ext uri="{FF2B5EF4-FFF2-40B4-BE49-F238E27FC236}">
                <a16:creationId xmlns:a16="http://schemas.microsoft.com/office/drawing/2014/main" id="{D3FA3526-D6F0-E341-92CC-99F2D0CAC899}"/>
              </a:ext>
            </a:extLst>
          </p:cNvPr>
          <p:cNvSpPr txBox="1"/>
          <p:nvPr/>
        </p:nvSpPr>
        <p:spPr>
          <a:xfrm>
            <a:off x="6979751" y="2208550"/>
            <a:ext cx="1472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0.9  </a:t>
            </a:r>
            <a:r>
              <a:rPr lang="en-GB"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🐱?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5" name="Google Shape;462;p48">
            <a:extLst>
              <a:ext uri="{FF2B5EF4-FFF2-40B4-BE49-F238E27FC236}">
                <a16:creationId xmlns:a16="http://schemas.microsoft.com/office/drawing/2014/main" id="{AACFE476-C098-A042-886E-B85D48C94308}"/>
              </a:ext>
            </a:extLst>
          </p:cNvPr>
          <p:cNvCxnSpPr>
            <a:stCxn id="107" idx="3"/>
          </p:cNvCxnSpPr>
          <p:nvPr/>
        </p:nvCxnSpPr>
        <p:spPr>
          <a:xfrm>
            <a:off x="6230976" y="25382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6" name="Google Shape;463;p48">
            <a:extLst>
              <a:ext uri="{FF2B5EF4-FFF2-40B4-BE49-F238E27FC236}">
                <a16:creationId xmlns:a16="http://schemas.microsoft.com/office/drawing/2014/main" id="{ADE9E6E5-2D7B-6E46-AB47-6273F087CE6B}"/>
              </a:ext>
            </a:extLst>
          </p:cNvPr>
          <p:cNvCxnSpPr/>
          <p:nvPr/>
        </p:nvCxnSpPr>
        <p:spPr>
          <a:xfrm>
            <a:off x="6224226" y="33036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7" name="Google Shape;464;p48">
            <a:extLst>
              <a:ext uri="{FF2B5EF4-FFF2-40B4-BE49-F238E27FC236}">
                <a16:creationId xmlns:a16="http://schemas.microsoft.com/office/drawing/2014/main" id="{3B617C09-1D43-F34E-A68F-170ED2E8FEAC}"/>
              </a:ext>
            </a:extLst>
          </p:cNvPr>
          <p:cNvSpPr txBox="1"/>
          <p:nvPr/>
        </p:nvSpPr>
        <p:spPr>
          <a:xfrm>
            <a:off x="6979576" y="2975750"/>
            <a:ext cx="1472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0.1  </a:t>
            </a:r>
            <a:r>
              <a:rPr lang="en-GB"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🐶?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8" name="Google Shape;465;p48">
            <a:extLst>
              <a:ext uri="{FF2B5EF4-FFF2-40B4-BE49-F238E27FC236}">
                <a16:creationId xmlns:a16="http://schemas.microsoft.com/office/drawing/2014/main" id="{BF2CD056-5AC3-3F47-B73F-B0BF1BC558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575" y="2238400"/>
            <a:ext cx="1790575" cy="1654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466;p48">
            <a:extLst>
              <a:ext uri="{FF2B5EF4-FFF2-40B4-BE49-F238E27FC236}">
                <a16:creationId xmlns:a16="http://schemas.microsoft.com/office/drawing/2014/main" id="{A62E3C7D-82AC-A842-9CB9-563A6BC80AA4}"/>
              </a:ext>
            </a:extLst>
          </p:cNvPr>
          <p:cNvCxnSpPr/>
          <p:nvPr/>
        </p:nvCxnSpPr>
        <p:spPr>
          <a:xfrm>
            <a:off x="2551300" y="30638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0" name="Google Shape;467;p48">
            <a:extLst>
              <a:ext uri="{FF2B5EF4-FFF2-40B4-BE49-F238E27FC236}">
                <a16:creationId xmlns:a16="http://schemas.microsoft.com/office/drawing/2014/main" id="{9D239C5A-9892-0243-9A92-DF1FB53B232B}"/>
              </a:ext>
            </a:extLst>
          </p:cNvPr>
          <p:cNvSpPr txBox="1"/>
          <p:nvPr/>
        </p:nvSpPr>
        <p:spPr>
          <a:xfrm>
            <a:off x="2838176" y="45629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468;p48">
            <a:extLst>
              <a:ext uri="{FF2B5EF4-FFF2-40B4-BE49-F238E27FC236}">
                <a16:creationId xmlns:a16="http://schemas.microsoft.com/office/drawing/2014/main" id="{5E265B0C-9626-6147-B58B-1E62C1BFCABD}"/>
              </a:ext>
            </a:extLst>
          </p:cNvPr>
          <p:cNvSpPr txBox="1"/>
          <p:nvPr/>
        </p:nvSpPr>
        <p:spPr>
          <a:xfrm>
            <a:off x="5551051" y="4549350"/>
            <a:ext cx="8733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Выход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469;p48">
            <a:extLst>
              <a:ext uri="{FF2B5EF4-FFF2-40B4-BE49-F238E27FC236}">
                <a16:creationId xmlns:a16="http://schemas.microsoft.com/office/drawing/2014/main" id="{4ECDCBEC-BF8A-CA41-9C52-FA10CBFD4A65}"/>
              </a:ext>
            </a:extLst>
          </p:cNvPr>
          <p:cNvSpPr txBox="1"/>
          <p:nvPr/>
        </p:nvSpPr>
        <p:spPr>
          <a:xfrm>
            <a:off x="4319692" y="4453500"/>
            <a:ext cx="1075672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Скрытый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слой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69620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474;p49">
            <a:extLst>
              <a:ext uri="{FF2B5EF4-FFF2-40B4-BE49-F238E27FC236}">
                <a16:creationId xmlns:a16="http://schemas.microsoft.com/office/drawing/2014/main" id="{02234DE1-DEFE-0840-9A1B-6F38CD5609D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Обучение нейросети</a:t>
            </a:r>
          </a:p>
        </p:txBody>
      </p:sp>
      <p:pic>
        <p:nvPicPr>
          <p:cNvPr id="85" name="Google Shape;475;p49">
            <a:extLst>
              <a:ext uri="{FF2B5EF4-FFF2-40B4-BE49-F238E27FC236}">
                <a16:creationId xmlns:a16="http://schemas.microsoft.com/office/drawing/2014/main" id="{28039D86-4F7C-BB47-B9AE-67F34E40A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70126"/>
            <a:ext cx="8439665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476;p49">
            <a:extLst>
              <a:ext uri="{FF2B5EF4-FFF2-40B4-BE49-F238E27FC236}">
                <a16:creationId xmlns:a16="http://schemas.microsoft.com/office/drawing/2014/main" id="{04F8F962-1107-FF43-A933-04FFF677E3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2667700"/>
            <a:ext cx="775700" cy="7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477;p49">
            <a:extLst>
              <a:ext uri="{FF2B5EF4-FFF2-40B4-BE49-F238E27FC236}">
                <a16:creationId xmlns:a16="http://schemas.microsoft.com/office/drawing/2014/main" id="{4F93D469-32D8-1949-AF49-3AC876F568E6}"/>
              </a:ext>
            </a:extLst>
          </p:cNvPr>
          <p:cNvSpPr txBox="1"/>
          <p:nvPr/>
        </p:nvSpPr>
        <p:spPr>
          <a:xfrm>
            <a:off x="1087400" y="28177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котик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" name="Google Shape;478;p49">
            <a:extLst>
              <a:ext uri="{FF2B5EF4-FFF2-40B4-BE49-F238E27FC236}">
                <a16:creationId xmlns:a16="http://schemas.microsoft.com/office/drawing/2014/main" id="{321A02E1-296F-8B40-92FF-B1BD5120A6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3267425"/>
            <a:ext cx="775700" cy="7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479;p49">
            <a:extLst>
              <a:ext uri="{FF2B5EF4-FFF2-40B4-BE49-F238E27FC236}">
                <a16:creationId xmlns:a16="http://schemas.microsoft.com/office/drawing/2014/main" id="{89E585BD-55A9-8441-82BA-CB9F49AE0722}"/>
              </a:ext>
            </a:extLst>
          </p:cNvPr>
          <p:cNvSpPr txBox="1"/>
          <p:nvPr/>
        </p:nvSpPr>
        <p:spPr>
          <a:xfrm>
            <a:off x="1087400" y="34469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собачка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481;p49">
            <a:extLst>
              <a:ext uri="{FF2B5EF4-FFF2-40B4-BE49-F238E27FC236}">
                <a16:creationId xmlns:a16="http://schemas.microsoft.com/office/drawing/2014/main" id="{D129A221-E070-234A-8A65-40BA64FA511F}"/>
              </a:ext>
            </a:extLst>
          </p:cNvPr>
          <p:cNvSpPr txBox="1"/>
          <p:nvPr/>
        </p:nvSpPr>
        <p:spPr>
          <a:xfrm>
            <a:off x="311700" y="4402125"/>
            <a:ext cx="164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Обучающая выборка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492;p50">
            <a:extLst>
              <a:ext uri="{FF2B5EF4-FFF2-40B4-BE49-F238E27FC236}">
                <a16:creationId xmlns:a16="http://schemas.microsoft.com/office/drawing/2014/main" id="{1448C534-20E8-4549-9E0B-0A86DD80D476}"/>
              </a:ext>
            </a:extLst>
          </p:cNvPr>
          <p:cNvSpPr/>
          <p:nvPr/>
        </p:nvSpPr>
        <p:spPr>
          <a:xfrm rot="-5400000">
            <a:off x="1039800" y="3445830"/>
            <a:ext cx="186900" cy="1643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959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474;p49">
            <a:extLst>
              <a:ext uri="{FF2B5EF4-FFF2-40B4-BE49-F238E27FC236}">
                <a16:creationId xmlns:a16="http://schemas.microsoft.com/office/drawing/2014/main" id="{02234DE1-DEFE-0840-9A1B-6F38CD5609D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Обучение нейросети</a:t>
            </a:r>
          </a:p>
        </p:txBody>
      </p:sp>
      <p:pic>
        <p:nvPicPr>
          <p:cNvPr id="85" name="Google Shape;475;p49">
            <a:extLst>
              <a:ext uri="{FF2B5EF4-FFF2-40B4-BE49-F238E27FC236}">
                <a16:creationId xmlns:a16="http://schemas.microsoft.com/office/drawing/2014/main" id="{28039D86-4F7C-BB47-B9AE-67F34E40A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70126"/>
            <a:ext cx="8439665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476;p49">
            <a:extLst>
              <a:ext uri="{FF2B5EF4-FFF2-40B4-BE49-F238E27FC236}">
                <a16:creationId xmlns:a16="http://schemas.microsoft.com/office/drawing/2014/main" id="{04F8F962-1107-FF43-A933-04FFF677E3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2667700"/>
            <a:ext cx="775700" cy="7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477;p49">
            <a:extLst>
              <a:ext uri="{FF2B5EF4-FFF2-40B4-BE49-F238E27FC236}">
                <a16:creationId xmlns:a16="http://schemas.microsoft.com/office/drawing/2014/main" id="{4F93D469-32D8-1949-AF49-3AC876F568E6}"/>
              </a:ext>
            </a:extLst>
          </p:cNvPr>
          <p:cNvSpPr txBox="1"/>
          <p:nvPr/>
        </p:nvSpPr>
        <p:spPr>
          <a:xfrm>
            <a:off x="1087400" y="28177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котик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" name="Google Shape;478;p49">
            <a:extLst>
              <a:ext uri="{FF2B5EF4-FFF2-40B4-BE49-F238E27FC236}">
                <a16:creationId xmlns:a16="http://schemas.microsoft.com/office/drawing/2014/main" id="{321A02E1-296F-8B40-92FF-B1BD5120A6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3267425"/>
            <a:ext cx="775700" cy="7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479;p49">
            <a:extLst>
              <a:ext uri="{FF2B5EF4-FFF2-40B4-BE49-F238E27FC236}">
                <a16:creationId xmlns:a16="http://schemas.microsoft.com/office/drawing/2014/main" id="{89E585BD-55A9-8441-82BA-CB9F49AE0722}"/>
              </a:ext>
            </a:extLst>
          </p:cNvPr>
          <p:cNvSpPr txBox="1"/>
          <p:nvPr/>
        </p:nvSpPr>
        <p:spPr>
          <a:xfrm>
            <a:off x="1087400" y="34469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собачка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481;p49">
            <a:extLst>
              <a:ext uri="{FF2B5EF4-FFF2-40B4-BE49-F238E27FC236}">
                <a16:creationId xmlns:a16="http://schemas.microsoft.com/office/drawing/2014/main" id="{D129A221-E070-234A-8A65-40BA64FA511F}"/>
              </a:ext>
            </a:extLst>
          </p:cNvPr>
          <p:cNvSpPr txBox="1"/>
          <p:nvPr/>
        </p:nvSpPr>
        <p:spPr>
          <a:xfrm>
            <a:off x="311700" y="4402125"/>
            <a:ext cx="164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Обучающая выборка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492;p50">
            <a:extLst>
              <a:ext uri="{FF2B5EF4-FFF2-40B4-BE49-F238E27FC236}">
                <a16:creationId xmlns:a16="http://schemas.microsoft.com/office/drawing/2014/main" id="{1448C534-20E8-4549-9E0B-0A86DD80D476}"/>
              </a:ext>
            </a:extLst>
          </p:cNvPr>
          <p:cNvSpPr/>
          <p:nvPr/>
        </p:nvSpPr>
        <p:spPr>
          <a:xfrm rot="-5400000">
            <a:off x="1039800" y="3445830"/>
            <a:ext cx="186900" cy="1643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4;p50">
            <a:extLst>
              <a:ext uri="{FF2B5EF4-FFF2-40B4-BE49-F238E27FC236}">
                <a16:creationId xmlns:a16="http://schemas.microsoft.com/office/drawing/2014/main" id="{2752609F-0D8B-2B46-A660-CE2A2B4B36B8}"/>
              </a:ext>
            </a:extLst>
          </p:cNvPr>
          <p:cNvSpPr txBox="1"/>
          <p:nvPr/>
        </p:nvSpPr>
        <p:spPr>
          <a:xfrm>
            <a:off x="2028500" y="269030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495;p50">
            <a:extLst>
              <a:ext uri="{FF2B5EF4-FFF2-40B4-BE49-F238E27FC236}">
                <a16:creationId xmlns:a16="http://schemas.microsoft.com/office/drawing/2014/main" id="{99E1A013-A492-E74F-B29B-1C44EDEE74E2}"/>
              </a:ext>
            </a:extLst>
          </p:cNvPr>
          <p:cNvSpPr txBox="1"/>
          <p:nvPr/>
        </p:nvSpPr>
        <p:spPr>
          <a:xfrm>
            <a:off x="2040005" y="302538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496;p50">
            <a:extLst>
              <a:ext uri="{FF2B5EF4-FFF2-40B4-BE49-F238E27FC236}">
                <a16:creationId xmlns:a16="http://schemas.microsoft.com/office/drawing/2014/main" id="{52DCABB7-4528-BC49-BE2B-2E0F0F677104}"/>
              </a:ext>
            </a:extLst>
          </p:cNvPr>
          <p:cNvSpPr txBox="1"/>
          <p:nvPr/>
        </p:nvSpPr>
        <p:spPr>
          <a:xfrm>
            <a:off x="2028500" y="336728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497;p50">
            <a:extLst>
              <a:ext uri="{FF2B5EF4-FFF2-40B4-BE49-F238E27FC236}">
                <a16:creationId xmlns:a16="http://schemas.microsoft.com/office/drawing/2014/main" id="{F04420BE-2638-704A-A2A9-AEA23AAC06B0}"/>
              </a:ext>
            </a:extLst>
          </p:cNvPr>
          <p:cNvSpPr txBox="1"/>
          <p:nvPr/>
        </p:nvSpPr>
        <p:spPr>
          <a:xfrm>
            <a:off x="2028500" y="370999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498;p50">
            <a:extLst>
              <a:ext uri="{FF2B5EF4-FFF2-40B4-BE49-F238E27FC236}">
                <a16:creationId xmlns:a16="http://schemas.microsoft.com/office/drawing/2014/main" id="{A2A3BB14-30DE-5A46-8EB1-91D9EAA17C74}"/>
              </a:ext>
            </a:extLst>
          </p:cNvPr>
          <p:cNvSpPr txBox="1"/>
          <p:nvPr/>
        </p:nvSpPr>
        <p:spPr>
          <a:xfrm>
            <a:off x="2576996" y="2883715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499;p50">
            <a:extLst>
              <a:ext uri="{FF2B5EF4-FFF2-40B4-BE49-F238E27FC236}">
                <a16:creationId xmlns:a16="http://schemas.microsoft.com/office/drawing/2014/main" id="{78885BCF-FCDE-044A-B6B7-F1AF04423D62}"/>
              </a:ext>
            </a:extLst>
          </p:cNvPr>
          <p:cNvSpPr txBox="1"/>
          <p:nvPr/>
        </p:nvSpPr>
        <p:spPr>
          <a:xfrm>
            <a:off x="2577096" y="3215584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500;p50">
            <a:extLst>
              <a:ext uri="{FF2B5EF4-FFF2-40B4-BE49-F238E27FC236}">
                <a16:creationId xmlns:a16="http://schemas.microsoft.com/office/drawing/2014/main" id="{59C82D7A-31E9-3544-B34B-6966CB654503}"/>
              </a:ext>
            </a:extLst>
          </p:cNvPr>
          <p:cNvSpPr txBox="1"/>
          <p:nvPr/>
        </p:nvSpPr>
        <p:spPr>
          <a:xfrm>
            <a:off x="2576996" y="3564535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501;p50">
            <a:extLst>
              <a:ext uri="{FF2B5EF4-FFF2-40B4-BE49-F238E27FC236}">
                <a16:creationId xmlns:a16="http://schemas.microsoft.com/office/drawing/2014/main" id="{DB6F0F6C-CAFF-2B46-A1ED-BD8E1710C99C}"/>
              </a:ext>
            </a:extLst>
          </p:cNvPr>
          <p:cNvSpPr txBox="1"/>
          <p:nvPr/>
        </p:nvSpPr>
        <p:spPr>
          <a:xfrm>
            <a:off x="2955900" y="3025375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502;p50">
            <a:extLst>
              <a:ext uri="{FF2B5EF4-FFF2-40B4-BE49-F238E27FC236}">
                <a16:creationId xmlns:a16="http://schemas.microsoft.com/office/drawing/2014/main" id="{8AD83528-4180-0046-9F59-196933625CE4}"/>
              </a:ext>
            </a:extLst>
          </p:cNvPr>
          <p:cNvSpPr txBox="1"/>
          <p:nvPr/>
        </p:nvSpPr>
        <p:spPr>
          <a:xfrm>
            <a:off x="2955900" y="3358725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503;p50">
            <a:extLst>
              <a:ext uri="{FF2B5EF4-FFF2-40B4-BE49-F238E27FC236}">
                <a16:creationId xmlns:a16="http://schemas.microsoft.com/office/drawing/2014/main" id="{5CECE002-DF5D-D34E-AC42-8E2577D2ED8A}"/>
              </a:ext>
            </a:extLst>
          </p:cNvPr>
          <p:cNvSpPr/>
          <p:nvPr/>
        </p:nvSpPr>
        <p:spPr>
          <a:xfrm rot="-5400000">
            <a:off x="2716150" y="3445830"/>
            <a:ext cx="186900" cy="1643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504;p50">
            <a:extLst>
              <a:ext uri="{FF2B5EF4-FFF2-40B4-BE49-F238E27FC236}">
                <a16:creationId xmlns:a16="http://schemas.microsoft.com/office/drawing/2014/main" id="{F65002A7-7632-F448-A57D-0E44F6649CB3}"/>
              </a:ext>
            </a:extLst>
          </p:cNvPr>
          <p:cNvSpPr txBox="1"/>
          <p:nvPr/>
        </p:nvSpPr>
        <p:spPr>
          <a:xfrm>
            <a:off x="1988050" y="4395994"/>
            <a:ext cx="164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Архитектура нейросети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3749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474;p49">
            <a:extLst>
              <a:ext uri="{FF2B5EF4-FFF2-40B4-BE49-F238E27FC236}">
                <a16:creationId xmlns:a16="http://schemas.microsoft.com/office/drawing/2014/main" id="{02234DE1-DEFE-0840-9A1B-6F38CD5609D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Обучение нейросети</a:t>
            </a:r>
          </a:p>
        </p:txBody>
      </p:sp>
      <p:pic>
        <p:nvPicPr>
          <p:cNvPr id="85" name="Google Shape;475;p49">
            <a:extLst>
              <a:ext uri="{FF2B5EF4-FFF2-40B4-BE49-F238E27FC236}">
                <a16:creationId xmlns:a16="http://schemas.microsoft.com/office/drawing/2014/main" id="{28039D86-4F7C-BB47-B9AE-67F34E40A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70126"/>
            <a:ext cx="8439665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476;p49">
            <a:extLst>
              <a:ext uri="{FF2B5EF4-FFF2-40B4-BE49-F238E27FC236}">
                <a16:creationId xmlns:a16="http://schemas.microsoft.com/office/drawing/2014/main" id="{04F8F962-1107-FF43-A933-04FFF677E3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2667700"/>
            <a:ext cx="775700" cy="7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477;p49">
            <a:extLst>
              <a:ext uri="{FF2B5EF4-FFF2-40B4-BE49-F238E27FC236}">
                <a16:creationId xmlns:a16="http://schemas.microsoft.com/office/drawing/2014/main" id="{4F93D469-32D8-1949-AF49-3AC876F568E6}"/>
              </a:ext>
            </a:extLst>
          </p:cNvPr>
          <p:cNvSpPr txBox="1"/>
          <p:nvPr/>
        </p:nvSpPr>
        <p:spPr>
          <a:xfrm>
            <a:off x="1087400" y="28177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котик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" name="Google Shape;478;p49">
            <a:extLst>
              <a:ext uri="{FF2B5EF4-FFF2-40B4-BE49-F238E27FC236}">
                <a16:creationId xmlns:a16="http://schemas.microsoft.com/office/drawing/2014/main" id="{321A02E1-296F-8B40-92FF-B1BD5120A6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3267425"/>
            <a:ext cx="775700" cy="7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479;p49">
            <a:extLst>
              <a:ext uri="{FF2B5EF4-FFF2-40B4-BE49-F238E27FC236}">
                <a16:creationId xmlns:a16="http://schemas.microsoft.com/office/drawing/2014/main" id="{89E585BD-55A9-8441-82BA-CB9F49AE0722}"/>
              </a:ext>
            </a:extLst>
          </p:cNvPr>
          <p:cNvSpPr txBox="1"/>
          <p:nvPr/>
        </p:nvSpPr>
        <p:spPr>
          <a:xfrm>
            <a:off x="1087400" y="34469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собачка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481;p49">
            <a:extLst>
              <a:ext uri="{FF2B5EF4-FFF2-40B4-BE49-F238E27FC236}">
                <a16:creationId xmlns:a16="http://schemas.microsoft.com/office/drawing/2014/main" id="{D129A221-E070-234A-8A65-40BA64FA511F}"/>
              </a:ext>
            </a:extLst>
          </p:cNvPr>
          <p:cNvSpPr txBox="1"/>
          <p:nvPr/>
        </p:nvSpPr>
        <p:spPr>
          <a:xfrm>
            <a:off x="311700" y="4402125"/>
            <a:ext cx="164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Обучающая выборка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492;p50">
            <a:extLst>
              <a:ext uri="{FF2B5EF4-FFF2-40B4-BE49-F238E27FC236}">
                <a16:creationId xmlns:a16="http://schemas.microsoft.com/office/drawing/2014/main" id="{1448C534-20E8-4549-9E0B-0A86DD80D476}"/>
              </a:ext>
            </a:extLst>
          </p:cNvPr>
          <p:cNvSpPr/>
          <p:nvPr/>
        </p:nvSpPr>
        <p:spPr>
          <a:xfrm rot="-5400000">
            <a:off x="1039800" y="3445830"/>
            <a:ext cx="186900" cy="1643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4;p50">
            <a:extLst>
              <a:ext uri="{FF2B5EF4-FFF2-40B4-BE49-F238E27FC236}">
                <a16:creationId xmlns:a16="http://schemas.microsoft.com/office/drawing/2014/main" id="{2752609F-0D8B-2B46-A660-CE2A2B4B36B8}"/>
              </a:ext>
            </a:extLst>
          </p:cNvPr>
          <p:cNvSpPr txBox="1"/>
          <p:nvPr/>
        </p:nvSpPr>
        <p:spPr>
          <a:xfrm>
            <a:off x="2028500" y="269030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495;p50">
            <a:extLst>
              <a:ext uri="{FF2B5EF4-FFF2-40B4-BE49-F238E27FC236}">
                <a16:creationId xmlns:a16="http://schemas.microsoft.com/office/drawing/2014/main" id="{99E1A013-A492-E74F-B29B-1C44EDEE74E2}"/>
              </a:ext>
            </a:extLst>
          </p:cNvPr>
          <p:cNvSpPr txBox="1"/>
          <p:nvPr/>
        </p:nvSpPr>
        <p:spPr>
          <a:xfrm>
            <a:off x="2040005" y="302538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496;p50">
            <a:extLst>
              <a:ext uri="{FF2B5EF4-FFF2-40B4-BE49-F238E27FC236}">
                <a16:creationId xmlns:a16="http://schemas.microsoft.com/office/drawing/2014/main" id="{52DCABB7-4528-BC49-BE2B-2E0F0F677104}"/>
              </a:ext>
            </a:extLst>
          </p:cNvPr>
          <p:cNvSpPr txBox="1"/>
          <p:nvPr/>
        </p:nvSpPr>
        <p:spPr>
          <a:xfrm>
            <a:off x="2028500" y="336728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497;p50">
            <a:extLst>
              <a:ext uri="{FF2B5EF4-FFF2-40B4-BE49-F238E27FC236}">
                <a16:creationId xmlns:a16="http://schemas.microsoft.com/office/drawing/2014/main" id="{F04420BE-2638-704A-A2A9-AEA23AAC06B0}"/>
              </a:ext>
            </a:extLst>
          </p:cNvPr>
          <p:cNvSpPr txBox="1"/>
          <p:nvPr/>
        </p:nvSpPr>
        <p:spPr>
          <a:xfrm>
            <a:off x="2028500" y="370999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498;p50">
            <a:extLst>
              <a:ext uri="{FF2B5EF4-FFF2-40B4-BE49-F238E27FC236}">
                <a16:creationId xmlns:a16="http://schemas.microsoft.com/office/drawing/2014/main" id="{A2A3BB14-30DE-5A46-8EB1-91D9EAA17C74}"/>
              </a:ext>
            </a:extLst>
          </p:cNvPr>
          <p:cNvSpPr txBox="1"/>
          <p:nvPr/>
        </p:nvSpPr>
        <p:spPr>
          <a:xfrm>
            <a:off x="2576996" y="2883715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499;p50">
            <a:extLst>
              <a:ext uri="{FF2B5EF4-FFF2-40B4-BE49-F238E27FC236}">
                <a16:creationId xmlns:a16="http://schemas.microsoft.com/office/drawing/2014/main" id="{78885BCF-FCDE-044A-B6B7-F1AF04423D62}"/>
              </a:ext>
            </a:extLst>
          </p:cNvPr>
          <p:cNvSpPr txBox="1"/>
          <p:nvPr/>
        </p:nvSpPr>
        <p:spPr>
          <a:xfrm>
            <a:off x="2577096" y="3215584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500;p50">
            <a:extLst>
              <a:ext uri="{FF2B5EF4-FFF2-40B4-BE49-F238E27FC236}">
                <a16:creationId xmlns:a16="http://schemas.microsoft.com/office/drawing/2014/main" id="{59C82D7A-31E9-3544-B34B-6966CB654503}"/>
              </a:ext>
            </a:extLst>
          </p:cNvPr>
          <p:cNvSpPr txBox="1"/>
          <p:nvPr/>
        </p:nvSpPr>
        <p:spPr>
          <a:xfrm>
            <a:off x="2576996" y="3564535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501;p50">
            <a:extLst>
              <a:ext uri="{FF2B5EF4-FFF2-40B4-BE49-F238E27FC236}">
                <a16:creationId xmlns:a16="http://schemas.microsoft.com/office/drawing/2014/main" id="{DB6F0F6C-CAFF-2B46-A1ED-BD8E1710C99C}"/>
              </a:ext>
            </a:extLst>
          </p:cNvPr>
          <p:cNvSpPr txBox="1"/>
          <p:nvPr/>
        </p:nvSpPr>
        <p:spPr>
          <a:xfrm>
            <a:off x="2955900" y="3025375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502;p50">
            <a:extLst>
              <a:ext uri="{FF2B5EF4-FFF2-40B4-BE49-F238E27FC236}">
                <a16:creationId xmlns:a16="http://schemas.microsoft.com/office/drawing/2014/main" id="{8AD83528-4180-0046-9F59-196933625CE4}"/>
              </a:ext>
            </a:extLst>
          </p:cNvPr>
          <p:cNvSpPr txBox="1"/>
          <p:nvPr/>
        </p:nvSpPr>
        <p:spPr>
          <a:xfrm>
            <a:off x="2955900" y="3358725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503;p50">
            <a:extLst>
              <a:ext uri="{FF2B5EF4-FFF2-40B4-BE49-F238E27FC236}">
                <a16:creationId xmlns:a16="http://schemas.microsoft.com/office/drawing/2014/main" id="{5CECE002-DF5D-D34E-AC42-8E2577D2ED8A}"/>
              </a:ext>
            </a:extLst>
          </p:cNvPr>
          <p:cNvSpPr/>
          <p:nvPr/>
        </p:nvSpPr>
        <p:spPr>
          <a:xfrm rot="-5400000">
            <a:off x="2716150" y="3445830"/>
            <a:ext cx="186900" cy="1643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504;p50">
            <a:extLst>
              <a:ext uri="{FF2B5EF4-FFF2-40B4-BE49-F238E27FC236}">
                <a16:creationId xmlns:a16="http://schemas.microsoft.com/office/drawing/2014/main" id="{F65002A7-7632-F448-A57D-0E44F6649CB3}"/>
              </a:ext>
            </a:extLst>
          </p:cNvPr>
          <p:cNvSpPr txBox="1"/>
          <p:nvPr/>
        </p:nvSpPr>
        <p:spPr>
          <a:xfrm>
            <a:off x="1988050" y="4395994"/>
            <a:ext cx="164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Архитектура нейросети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529;p51">
            <a:extLst>
              <a:ext uri="{FF2B5EF4-FFF2-40B4-BE49-F238E27FC236}">
                <a16:creationId xmlns:a16="http://schemas.microsoft.com/office/drawing/2014/main" id="{2C8F3218-A22F-044D-AB40-A303286A1E6D}"/>
              </a:ext>
            </a:extLst>
          </p:cNvPr>
          <p:cNvSpPr txBox="1"/>
          <p:nvPr/>
        </p:nvSpPr>
        <p:spPr>
          <a:xfrm>
            <a:off x="4948214" y="4418219"/>
            <a:ext cx="364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Изменение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параметров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таким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образом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чтобы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уменьшать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значение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функции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потерь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обучающей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выборке</a:t>
            </a:r>
            <a:endParaRPr sz="1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" name="Google Shape;530;p51">
            <a:extLst>
              <a:ext uri="{FF2B5EF4-FFF2-40B4-BE49-F238E27FC236}">
                <a16:creationId xmlns:a16="http://schemas.microsoft.com/office/drawing/2014/main" id="{03D41551-317A-F746-BF5A-C6F9780E0A6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2486" y="4030587"/>
            <a:ext cx="346832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31;p51">
            <a:extLst>
              <a:ext uri="{FF2B5EF4-FFF2-40B4-BE49-F238E27FC236}">
                <a16:creationId xmlns:a16="http://schemas.microsoft.com/office/drawing/2014/main" id="{51B71ABC-A6B9-4141-A104-E9DE54FBF3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2350" y="2453062"/>
            <a:ext cx="4158453" cy="162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072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172354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Архитектуры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искусственных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нейросетей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и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решаемые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задачи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89115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48;p54">
            <a:extLst>
              <a:ext uri="{FF2B5EF4-FFF2-40B4-BE49-F238E27FC236}">
                <a16:creationId xmlns:a16="http://schemas.microsoft.com/office/drawing/2014/main" id="{961B80E0-5FEC-B244-A59C-55A69B3E526E}"/>
              </a:ext>
            </a:extLst>
          </p:cNvPr>
          <p:cNvSpPr txBox="1"/>
          <p:nvPr/>
        </p:nvSpPr>
        <p:spPr>
          <a:xfrm>
            <a:off x="299416" y="4571060"/>
            <a:ext cx="5173362" cy="44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 dirty="0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https://www.asimovinstitute.org/neural-network-zoo/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" name="Picture 1">
            <a:extLst>
              <a:ext uri="{FF2B5EF4-FFF2-40B4-BE49-F238E27FC236}">
                <a16:creationId xmlns:a16="http://schemas.microsoft.com/office/drawing/2014/main" id="{E2FB96F0-D736-AB40-8A11-B62FF0AD1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79" y="513184"/>
            <a:ext cx="4055660" cy="3380394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7C08AEE8-71B3-C64D-8BA8-57003E609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626364"/>
            <a:ext cx="4055659" cy="34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73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53;p55">
            <a:extLst>
              <a:ext uri="{FF2B5EF4-FFF2-40B4-BE49-F238E27FC236}">
                <a16:creationId xmlns:a16="http://schemas.microsoft.com/office/drawing/2014/main" id="{DF42B867-28FF-364D-BFC7-9E1C97E94B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 err="1"/>
              <a:t>Сверточные</a:t>
            </a:r>
            <a:r>
              <a:rPr lang="en-GB" dirty="0"/>
              <a:t> </a:t>
            </a:r>
            <a:r>
              <a:rPr lang="en-GB" dirty="0" err="1"/>
              <a:t>слои</a:t>
            </a:r>
            <a:endParaRPr dirty="0"/>
          </a:p>
        </p:txBody>
      </p:sp>
      <p:pic>
        <p:nvPicPr>
          <p:cNvPr id="7" name="Google Shape;554;p55">
            <a:extLst>
              <a:ext uri="{FF2B5EF4-FFF2-40B4-BE49-F238E27FC236}">
                <a16:creationId xmlns:a16="http://schemas.microsoft.com/office/drawing/2014/main" id="{F623ACE9-64FA-CC45-96BD-9FA25ABFA9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4697" y="1152472"/>
            <a:ext cx="2709475" cy="307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55;p55">
            <a:extLst>
              <a:ext uri="{FF2B5EF4-FFF2-40B4-BE49-F238E27FC236}">
                <a16:creationId xmlns:a16="http://schemas.microsoft.com/office/drawing/2014/main" id="{0BF016FB-9D34-1E4B-965A-D043E0A995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3919" y="1477996"/>
            <a:ext cx="230505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56;p55">
            <a:extLst>
              <a:ext uri="{FF2B5EF4-FFF2-40B4-BE49-F238E27FC236}">
                <a16:creationId xmlns:a16="http://schemas.microsoft.com/office/drawing/2014/main" id="{0211B36C-E8EC-EF48-B25F-9BB5CAD4C897}"/>
              </a:ext>
            </a:extLst>
          </p:cNvPr>
          <p:cNvSpPr txBox="1"/>
          <p:nvPr/>
        </p:nvSpPr>
        <p:spPr>
          <a:xfrm>
            <a:off x="281575" y="4232400"/>
            <a:ext cx="3932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Фильтр размера 3х3 возвращает большое число, если на картинке паттерн, похожий на фильтр 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557;p55">
            <a:extLst>
              <a:ext uri="{FF2B5EF4-FFF2-40B4-BE49-F238E27FC236}">
                <a16:creationId xmlns:a16="http://schemas.microsoft.com/office/drawing/2014/main" id="{07422E5D-D31A-2B43-A5D1-6FFBABA608DB}"/>
              </a:ext>
            </a:extLst>
          </p:cNvPr>
          <p:cNvSpPr txBox="1"/>
          <p:nvPr/>
        </p:nvSpPr>
        <p:spPr>
          <a:xfrm>
            <a:off x="4899600" y="4232400"/>
            <a:ext cx="3932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Чем глубже слой нейросети, тем на более сложные паттерны реагирует фильтр нейросети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11134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63;p56">
            <a:extLst>
              <a:ext uri="{FF2B5EF4-FFF2-40B4-BE49-F238E27FC236}">
                <a16:creationId xmlns:a16="http://schemas.microsoft.com/office/drawing/2014/main" id="{CB41B035-0416-794F-9D8A-354FAE9663D5}"/>
              </a:ext>
            </a:extLst>
          </p:cNvPr>
          <p:cNvSpPr txBox="1"/>
          <p:nvPr/>
        </p:nvSpPr>
        <p:spPr>
          <a:xfrm>
            <a:off x="281575" y="4232400"/>
            <a:ext cx="8550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Повсеместно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применяются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анализе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изображений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т.к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игнорируют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информацию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взаимном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расположении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пикселей</a:t>
            </a:r>
            <a:b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400" b="0" i="0" u="sng" strike="noStrike" cap="none" dirty="0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https://www.cs.ryerson.ca/~aharley/vis/conv/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интерактивная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карта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сверточной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нейросети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" name="Google Shape;564;p56">
            <a:extLst>
              <a:ext uri="{FF2B5EF4-FFF2-40B4-BE49-F238E27FC236}">
                <a16:creationId xmlns:a16="http://schemas.microsoft.com/office/drawing/2014/main" id="{4F121E9D-0CFD-1F45-BB14-637CA8FB1F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038" y="937861"/>
            <a:ext cx="8296076" cy="31563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53;p55">
            <a:extLst>
              <a:ext uri="{FF2B5EF4-FFF2-40B4-BE49-F238E27FC236}">
                <a16:creationId xmlns:a16="http://schemas.microsoft.com/office/drawing/2014/main" id="{218BA8C9-9779-BE45-8A64-AA1796D00F53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ru-RU"/>
              <a:t>Сверточные слои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866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2;p30">
            <a:extLst>
              <a:ext uri="{FF2B5EF4-FFF2-40B4-BE49-F238E27FC236}">
                <a16:creationId xmlns:a16="http://schemas.microsoft.com/office/drawing/2014/main" id="{A28BC5A6-E698-4D41-B02A-570C20DA6CF4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Финансы</a:t>
            </a:r>
          </a:p>
        </p:txBody>
      </p:sp>
      <p:sp>
        <p:nvSpPr>
          <p:cNvPr id="9" name="Google Shape;143;p30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3590B796-B12E-4548-8C55-71F699269BA7}"/>
              </a:ext>
            </a:extLst>
          </p:cNvPr>
          <p:cNvSpPr/>
          <p:nvPr/>
        </p:nvSpPr>
        <p:spPr>
          <a:xfrm>
            <a:off x="311700" y="1550077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Глубокое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обучение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финансовых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приложений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Обзор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Google Shape;144;p30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A9705984-0231-C445-9062-488599148B48}"/>
              </a:ext>
            </a:extLst>
          </p:cNvPr>
          <p:cNvSpPr/>
          <p:nvPr/>
        </p:nvSpPr>
        <p:spPr>
          <a:xfrm>
            <a:off x="311700" y="2922200"/>
            <a:ext cx="2663700" cy="708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Список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практических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инструментов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приложений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машинного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в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финансовой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сфере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" name="Google Shape;145;p30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3C1AE1A8-B688-964C-BBE9-F8F964CD1630}"/>
              </a:ext>
            </a:extLst>
          </p:cNvPr>
          <p:cNvSpPr/>
          <p:nvPr/>
        </p:nvSpPr>
        <p:spPr>
          <a:xfrm>
            <a:off x="311700" y="222946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Предсказание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успеха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стартапа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помощью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машинного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визуализации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данных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" name="Google Shape;146;p30">
            <a:extLst>
              <a:ext uri="{FF2B5EF4-FFF2-40B4-BE49-F238E27FC236}">
                <a16:creationId xmlns:a16="http://schemas.microsoft.com/office/drawing/2014/main" id="{A854D6A1-0A15-C949-8538-3D44F3F765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36100" y="975548"/>
            <a:ext cx="4661001" cy="16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7;p30">
            <a:extLst>
              <a:ext uri="{FF2B5EF4-FFF2-40B4-BE49-F238E27FC236}">
                <a16:creationId xmlns:a16="http://schemas.microsoft.com/office/drawing/2014/main" id="{515652A2-EF60-7943-B760-28C8FD7265C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5935" y="2649122"/>
            <a:ext cx="3035828" cy="2301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940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4;p62">
            <a:extLst>
              <a:ext uri="{FF2B5EF4-FFF2-40B4-BE49-F238E27FC236}">
                <a16:creationId xmlns:a16="http://schemas.microsoft.com/office/drawing/2014/main" id="{D923EEC4-4CFA-F14B-9C07-910A108F87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GoogleNet (2014)</a:t>
            </a:r>
            <a:endParaRPr/>
          </a:p>
        </p:txBody>
      </p:sp>
      <p:pic>
        <p:nvPicPr>
          <p:cNvPr id="7" name="Google Shape;785;p62">
            <a:extLst>
              <a:ext uri="{FF2B5EF4-FFF2-40B4-BE49-F238E27FC236}">
                <a16:creationId xmlns:a16="http://schemas.microsoft.com/office/drawing/2014/main" id="{674BEBA3-5DB8-6940-BE5B-955430A002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87747"/>
            <a:ext cx="8398476" cy="29817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86;p62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0A9DE112-BEA3-CD46-9285-D692A4110E83}"/>
              </a:ext>
            </a:extLst>
          </p:cNvPr>
          <p:cNvSpPr/>
          <p:nvPr/>
        </p:nvSpPr>
        <p:spPr>
          <a:xfrm>
            <a:off x="152400" y="4496256"/>
            <a:ext cx="2663700" cy="4386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Paper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Going deeper with convolutions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6750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91;p63">
            <a:extLst>
              <a:ext uri="{FF2B5EF4-FFF2-40B4-BE49-F238E27FC236}">
                <a16:creationId xmlns:a16="http://schemas.microsoft.com/office/drawing/2014/main" id="{99882805-A5E6-174A-9647-CFB05772D409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ResNet (2015)</a:t>
            </a:r>
          </a:p>
        </p:txBody>
      </p:sp>
      <p:pic>
        <p:nvPicPr>
          <p:cNvPr id="10" name="Google Shape;792;p63">
            <a:extLst>
              <a:ext uri="{FF2B5EF4-FFF2-40B4-BE49-F238E27FC236}">
                <a16:creationId xmlns:a16="http://schemas.microsoft.com/office/drawing/2014/main" id="{C3951661-521A-D941-BA53-8A1230BFFF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17725"/>
            <a:ext cx="204032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93;p63">
            <a:extLst>
              <a:ext uri="{FF2B5EF4-FFF2-40B4-BE49-F238E27FC236}">
                <a16:creationId xmlns:a16="http://schemas.microsoft.com/office/drawing/2014/main" id="{8FC434E7-5CDC-7F4E-897D-41EB2AE444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5049" y="1072050"/>
            <a:ext cx="4247526" cy="29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94;p63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79DA299A-EFB8-7747-8DEA-8682A9A6A265}"/>
              </a:ext>
            </a:extLst>
          </p:cNvPr>
          <p:cNvSpPr/>
          <p:nvPr/>
        </p:nvSpPr>
        <p:spPr>
          <a:xfrm>
            <a:off x="5820522" y="4400100"/>
            <a:ext cx="2663700" cy="4386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Paper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Deep Residual Learning for Image Recognition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90248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69;p57">
            <a:extLst>
              <a:ext uri="{FF2B5EF4-FFF2-40B4-BE49-F238E27FC236}">
                <a16:creationId xmlns:a16="http://schemas.microsoft.com/office/drawing/2014/main" id="{8765CCC8-14B6-ED4C-AE19-C3826C8B49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Рекуррентные слои</a:t>
            </a:r>
            <a:endParaRPr/>
          </a:p>
        </p:txBody>
      </p:sp>
      <p:sp>
        <p:nvSpPr>
          <p:cNvPr id="8" name="Google Shape;570;p57">
            <a:extLst>
              <a:ext uri="{FF2B5EF4-FFF2-40B4-BE49-F238E27FC236}">
                <a16:creationId xmlns:a16="http://schemas.microsoft.com/office/drawing/2014/main" id="{519A0D64-04BE-E84F-9D3C-EC5A06F1CFD1}"/>
              </a:ext>
            </a:extLst>
          </p:cNvPr>
          <p:cNvSpPr txBox="1"/>
          <p:nvPr/>
        </p:nvSpPr>
        <p:spPr>
          <a:xfrm>
            <a:off x="3034950" y="140910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571;p57">
            <a:extLst>
              <a:ext uri="{FF2B5EF4-FFF2-40B4-BE49-F238E27FC236}">
                <a16:creationId xmlns:a16="http://schemas.microsoft.com/office/drawing/2014/main" id="{A1E3B535-3FEF-4242-962D-726F3A106346}"/>
              </a:ext>
            </a:extLst>
          </p:cNvPr>
          <p:cNvSpPr txBox="1"/>
          <p:nvPr/>
        </p:nvSpPr>
        <p:spPr>
          <a:xfrm>
            <a:off x="3046455" y="174418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572;p57">
            <a:extLst>
              <a:ext uri="{FF2B5EF4-FFF2-40B4-BE49-F238E27FC236}">
                <a16:creationId xmlns:a16="http://schemas.microsoft.com/office/drawing/2014/main" id="{90DD6D1F-8D6B-3D42-AD57-9FAA74F3BF1D}"/>
              </a:ext>
            </a:extLst>
          </p:cNvPr>
          <p:cNvSpPr txBox="1"/>
          <p:nvPr/>
        </p:nvSpPr>
        <p:spPr>
          <a:xfrm>
            <a:off x="3034950" y="208608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573;p57">
            <a:extLst>
              <a:ext uri="{FF2B5EF4-FFF2-40B4-BE49-F238E27FC236}">
                <a16:creationId xmlns:a16="http://schemas.microsoft.com/office/drawing/2014/main" id="{9927A3F4-1612-D74E-AE96-E115A2861AA9}"/>
              </a:ext>
            </a:extLst>
          </p:cNvPr>
          <p:cNvSpPr txBox="1"/>
          <p:nvPr/>
        </p:nvSpPr>
        <p:spPr>
          <a:xfrm>
            <a:off x="3034950" y="242879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574;p57">
            <a:extLst>
              <a:ext uri="{FF2B5EF4-FFF2-40B4-BE49-F238E27FC236}">
                <a16:creationId xmlns:a16="http://schemas.microsoft.com/office/drawing/2014/main" id="{4BE62469-23AA-8B4A-86A1-6E43F509641B}"/>
              </a:ext>
            </a:extLst>
          </p:cNvPr>
          <p:cNvSpPr txBox="1"/>
          <p:nvPr/>
        </p:nvSpPr>
        <p:spPr>
          <a:xfrm>
            <a:off x="4290946" y="157489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" name="Google Shape;575;p57">
            <a:extLst>
              <a:ext uri="{FF2B5EF4-FFF2-40B4-BE49-F238E27FC236}">
                <a16:creationId xmlns:a16="http://schemas.microsoft.com/office/drawing/2014/main" id="{297130ED-DEF7-6741-9B73-350F12440E35}"/>
              </a:ext>
            </a:extLst>
          </p:cNvPr>
          <p:cNvCxnSpPr>
            <a:stCxn id="8" idx="3"/>
            <a:endCxn id="16" idx="1"/>
          </p:cNvCxnSpPr>
          <p:nvPr/>
        </p:nvCxnSpPr>
        <p:spPr>
          <a:xfrm>
            <a:off x="3656850" y="1609200"/>
            <a:ext cx="634200" cy="16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576;p57">
            <a:extLst>
              <a:ext uri="{FF2B5EF4-FFF2-40B4-BE49-F238E27FC236}">
                <a16:creationId xmlns:a16="http://schemas.microsoft.com/office/drawing/2014/main" id="{55854C0B-DD49-4F45-8E65-1091EA69A6C6}"/>
              </a:ext>
            </a:extLst>
          </p:cNvPr>
          <p:cNvCxnSpPr>
            <a:stCxn id="13" idx="3"/>
            <a:endCxn id="16" idx="1"/>
          </p:cNvCxnSpPr>
          <p:nvPr/>
        </p:nvCxnSpPr>
        <p:spPr>
          <a:xfrm rot="10800000" flipH="1">
            <a:off x="3668355" y="1775086"/>
            <a:ext cx="622500" cy="16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577;p57">
            <a:extLst>
              <a:ext uri="{FF2B5EF4-FFF2-40B4-BE49-F238E27FC236}">
                <a16:creationId xmlns:a16="http://schemas.microsoft.com/office/drawing/2014/main" id="{E754C1A6-AD35-7840-B3D8-87B513B3612D}"/>
              </a:ext>
            </a:extLst>
          </p:cNvPr>
          <p:cNvCxnSpPr>
            <a:stCxn id="14" idx="3"/>
            <a:endCxn id="16" idx="1"/>
          </p:cNvCxnSpPr>
          <p:nvPr/>
        </p:nvCxnSpPr>
        <p:spPr>
          <a:xfrm rot="10800000" flipH="1">
            <a:off x="3656850" y="1774985"/>
            <a:ext cx="63420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578;p57">
            <a:extLst>
              <a:ext uri="{FF2B5EF4-FFF2-40B4-BE49-F238E27FC236}">
                <a16:creationId xmlns:a16="http://schemas.microsoft.com/office/drawing/2014/main" id="{EBDE46EE-0CB4-BE46-A2C1-C0F601FD6C71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 rot="10800000" flipH="1">
            <a:off x="3656850" y="1775090"/>
            <a:ext cx="634200" cy="85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" name="Google Shape;579;p57">
            <a:extLst>
              <a:ext uri="{FF2B5EF4-FFF2-40B4-BE49-F238E27FC236}">
                <a16:creationId xmlns:a16="http://schemas.microsoft.com/office/drawing/2014/main" id="{F002F612-968F-534D-A372-3E91193C23E8}"/>
              </a:ext>
            </a:extLst>
          </p:cNvPr>
          <p:cNvSpPr txBox="1"/>
          <p:nvPr/>
        </p:nvSpPr>
        <p:spPr>
          <a:xfrm>
            <a:off x="4291046" y="190675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580;p57">
            <a:extLst>
              <a:ext uri="{FF2B5EF4-FFF2-40B4-BE49-F238E27FC236}">
                <a16:creationId xmlns:a16="http://schemas.microsoft.com/office/drawing/2014/main" id="{B35EB815-9EC2-E346-9A1C-D5747279D097}"/>
              </a:ext>
            </a:extLst>
          </p:cNvPr>
          <p:cNvSpPr txBox="1"/>
          <p:nvPr/>
        </p:nvSpPr>
        <p:spPr>
          <a:xfrm>
            <a:off x="4290946" y="225571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3" name="Google Shape;581;p57">
            <a:extLst>
              <a:ext uri="{FF2B5EF4-FFF2-40B4-BE49-F238E27FC236}">
                <a16:creationId xmlns:a16="http://schemas.microsoft.com/office/drawing/2014/main" id="{12056306-D924-2A4E-9DA8-0BFA6BF430D2}"/>
              </a:ext>
            </a:extLst>
          </p:cNvPr>
          <p:cNvCxnSpPr>
            <a:stCxn id="8" idx="3"/>
            <a:endCxn id="21" idx="1"/>
          </p:cNvCxnSpPr>
          <p:nvPr/>
        </p:nvCxnSpPr>
        <p:spPr>
          <a:xfrm>
            <a:off x="3656850" y="1609200"/>
            <a:ext cx="634200" cy="49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" name="Google Shape;582;p57">
            <a:extLst>
              <a:ext uri="{FF2B5EF4-FFF2-40B4-BE49-F238E27FC236}">
                <a16:creationId xmlns:a16="http://schemas.microsoft.com/office/drawing/2014/main" id="{7CA58171-02FD-294F-B4C0-E8AE2A07636D}"/>
              </a:ext>
            </a:extLst>
          </p:cNvPr>
          <p:cNvCxnSpPr>
            <a:stCxn id="13" idx="3"/>
            <a:endCxn id="21" idx="1"/>
          </p:cNvCxnSpPr>
          <p:nvPr/>
        </p:nvCxnSpPr>
        <p:spPr>
          <a:xfrm>
            <a:off x="3668355" y="1944286"/>
            <a:ext cx="622800" cy="16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" name="Google Shape;583;p57">
            <a:extLst>
              <a:ext uri="{FF2B5EF4-FFF2-40B4-BE49-F238E27FC236}">
                <a16:creationId xmlns:a16="http://schemas.microsoft.com/office/drawing/2014/main" id="{6612BF21-ED97-6E4D-A2E7-FF44BAEDA54E}"/>
              </a:ext>
            </a:extLst>
          </p:cNvPr>
          <p:cNvCxnSpPr>
            <a:stCxn id="14" idx="3"/>
            <a:endCxn id="21" idx="1"/>
          </p:cNvCxnSpPr>
          <p:nvPr/>
        </p:nvCxnSpPr>
        <p:spPr>
          <a:xfrm rot="10800000" flipH="1">
            <a:off x="3656850" y="2106785"/>
            <a:ext cx="634200" cy="17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" name="Google Shape;584;p57">
            <a:extLst>
              <a:ext uri="{FF2B5EF4-FFF2-40B4-BE49-F238E27FC236}">
                <a16:creationId xmlns:a16="http://schemas.microsoft.com/office/drawing/2014/main" id="{101B1775-FE56-8A42-9B11-C6DFC39A34EC}"/>
              </a:ext>
            </a:extLst>
          </p:cNvPr>
          <p:cNvCxnSpPr>
            <a:stCxn id="15" idx="3"/>
            <a:endCxn id="21" idx="1"/>
          </p:cNvCxnSpPr>
          <p:nvPr/>
        </p:nvCxnSpPr>
        <p:spPr>
          <a:xfrm rot="10800000" flipH="1">
            <a:off x="3656850" y="2106890"/>
            <a:ext cx="634200" cy="5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" name="Google Shape;585;p57">
            <a:extLst>
              <a:ext uri="{FF2B5EF4-FFF2-40B4-BE49-F238E27FC236}">
                <a16:creationId xmlns:a16="http://schemas.microsoft.com/office/drawing/2014/main" id="{B46E1ADA-F647-DF41-A879-80A9CE0FEBD0}"/>
              </a:ext>
            </a:extLst>
          </p:cNvPr>
          <p:cNvCxnSpPr>
            <a:stCxn id="8" idx="3"/>
            <a:endCxn id="22" idx="1"/>
          </p:cNvCxnSpPr>
          <p:nvPr/>
        </p:nvCxnSpPr>
        <p:spPr>
          <a:xfrm>
            <a:off x="3656850" y="1609200"/>
            <a:ext cx="634200" cy="84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" name="Google Shape;586;p57">
            <a:extLst>
              <a:ext uri="{FF2B5EF4-FFF2-40B4-BE49-F238E27FC236}">
                <a16:creationId xmlns:a16="http://schemas.microsoft.com/office/drawing/2014/main" id="{0C00B082-79FE-FB45-9618-242BF776CEFC}"/>
              </a:ext>
            </a:extLst>
          </p:cNvPr>
          <p:cNvCxnSpPr>
            <a:stCxn id="13" idx="3"/>
            <a:endCxn id="22" idx="1"/>
          </p:cNvCxnSpPr>
          <p:nvPr/>
        </p:nvCxnSpPr>
        <p:spPr>
          <a:xfrm>
            <a:off x="3668355" y="1944286"/>
            <a:ext cx="622500" cy="51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" name="Google Shape;587;p57">
            <a:extLst>
              <a:ext uri="{FF2B5EF4-FFF2-40B4-BE49-F238E27FC236}">
                <a16:creationId xmlns:a16="http://schemas.microsoft.com/office/drawing/2014/main" id="{9503AF78-7544-4C4A-9FDA-F403FC20CB2B}"/>
              </a:ext>
            </a:extLst>
          </p:cNvPr>
          <p:cNvCxnSpPr>
            <a:stCxn id="14" idx="3"/>
            <a:endCxn id="22" idx="1"/>
          </p:cNvCxnSpPr>
          <p:nvPr/>
        </p:nvCxnSpPr>
        <p:spPr>
          <a:xfrm>
            <a:off x="3656850" y="2286185"/>
            <a:ext cx="634200" cy="16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" name="Google Shape;588;p57">
            <a:extLst>
              <a:ext uri="{FF2B5EF4-FFF2-40B4-BE49-F238E27FC236}">
                <a16:creationId xmlns:a16="http://schemas.microsoft.com/office/drawing/2014/main" id="{AB2DFDF0-1C45-D145-B3B8-4816045840E3}"/>
              </a:ext>
            </a:extLst>
          </p:cNvPr>
          <p:cNvCxnSpPr>
            <a:stCxn id="15" idx="3"/>
            <a:endCxn id="22" idx="1"/>
          </p:cNvCxnSpPr>
          <p:nvPr/>
        </p:nvCxnSpPr>
        <p:spPr>
          <a:xfrm rot="10800000" flipH="1">
            <a:off x="3656850" y="2455790"/>
            <a:ext cx="634200" cy="1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" name="Google Shape;589;p57">
            <a:extLst>
              <a:ext uri="{FF2B5EF4-FFF2-40B4-BE49-F238E27FC236}">
                <a16:creationId xmlns:a16="http://schemas.microsoft.com/office/drawing/2014/main" id="{5A73CA11-9DE3-B848-9DE2-2C487D3D19D3}"/>
              </a:ext>
            </a:extLst>
          </p:cNvPr>
          <p:cNvSpPr txBox="1"/>
          <p:nvPr/>
        </p:nvSpPr>
        <p:spPr>
          <a:xfrm>
            <a:off x="3034950" y="276305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590;p57">
            <a:extLst>
              <a:ext uri="{FF2B5EF4-FFF2-40B4-BE49-F238E27FC236}">
                <a16:creationId xmlns:a16="http://schemas.microsoft.com/office/drawing/2014/main" id="{43B32BE4-B2FE-2544-81EC-C20508175AE5}"/>
              </a:ext>
            </a:extLst>
          </p:cNvPr>
          <p:cNvSpPr txBox="1"/>
          <p:nvPr/>
        </p:nvSpPr>
        <p:spPr>
          <a:xfrm>
            <a:off x="3046455" y="309813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591;p57">
            <a:extLst>
              <a:ext uri="{FF2B5EF4-FFF2-40B4-BE49-F238E27FC236}">
                <a16:creationId xmlns:a16="http://schemas.microsoft.com/office/drawing/2014/main" id="{B021FA20-43E1-394B-9993-6678CFD85737}"/>
              </a:ext>
            </a:extLst>
          </p:cNvPr>
          <p:cNvSpPr txBox="1"/>
          <p:nvPr/>
        </p:nvSpPr>
        <p:spPr>
          <a:xfrm>
            <a:off x="3034950" y="344003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592;p57">
            <a:extLst>
              <a:ext uri="{FF2B5EF4-FFF2-40B4-BE49-F238E27FC236}">
                <a16:creationId xmlns:a16="http://schemas.microsoft.com/office/drawing/2014/main" id="{DF19F590-9097-1A41-BEE9-2EDDBCC04B54}"/>
              </a:ext>
            </a:extLst>
          </p:cNvPr>
          <p:cNvSpPr txBox="1"/>
          <p:nvPr/>
        </p:nvSpPr>
        <p:spPr>
          <a:xfrm>
            <a:off x="3034950" y="378274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593;p57">
            <a:extLst>
              <a:ext uri="{FF2B5EF4-FFF2-40B4-BE49-F238E27FC236}">
                <a16:creationId xmlns:a16="http://schemas.microsoft.com/office/drawing/2014/main" id="{18FE3798-8932-3541-8374-7D55CCB2A7FB}"/>
              </a:ext>
            </a:extLst>
          </p:cNvPr>
          <p:cNvSpPr txBox="1"/>
          <p:nvPr/>
        </p:nvSpPr>
        <p:spPr>
          <a:xfrm>
            <a:off x="4290946" y="262404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" name="Google Shape;594;p57">
            <a:extLst>
              <a:ext uri="{FF2B5EF4-FFF2-40B4-BE49-F238E27FC236}">
                <a16:creationId xmlns:a16="http://schemas.microsoft.com/office/drawing/2014/main" id="{33B110E9-4E50-7345-A0EC-F4BA09429DB2}"/>
              </a:ext>
            </a:extLst>
          </p:cNvPr>
          <p:cNvCxnSpPr>
            <a:stCxn id="31" idx="3"/>
            <a:endCxn id="35" idx="1"/>
          </p:cNvCxnSpPr>
          <p:nvPr/>
        </p:nvCxnSpPr>
        <p:spPr>
          <a:xfrm rot="10800000" flipH="1">
            <a:off x="3656850" y="2824250"/>
            <a:ext cx="634200" cy="13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" name="Google Shape;595;p57">
            <a:extLst>
              <a:ext uri="{FF2B5EF4-FFF2-40B4-BE49-F238E27FC236}">
                <a16:creationId xmlns:a16="http://schemas.microsoft.com/office/drawing/2014/main" id="{81E5E2EF-C592-8E42-AD11-06D1BA3D70F0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rot="10800000" flipH="1">
            <a:off x="3668355" y="2824236"/>
            <a:ext cx="622500" cy="47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" name="Google Shape;596;p57">
            <a:extLst>
              <a:ext uri="{FF2B5EF4-FFF2-40B4-BE49-F238E27FC236}">
                <a16:creationId xmlns:a16="http://schemas.microsoft.com/office/drawing/2014/main" id="{8767BC40-0638-C04C-9514-64D531C568D7}"/>
              </a:ext>
            </a:extLst>
          </p:cNvPr>
          <p:cNvCxnSpPr>
            <a:stCxn id="33" idx="3"/>
            <a:endCxn id="35" idx="1"/>
          </p:cNvCxnSpPr>
          <p:nvPr/>
        </p:nvCxnSpPr>
        <p:spPr>
          <a:xfrm rot="10800000" flipH="1">
            <a:off x="3656850" y="2824135"/>
            <a:ext cx="634200" cy="81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" name="Google Shape;597;p57">
            <a:extLst>
              <a:ext uri="{FF2B5EF4-FFF2-40B4-BE49-F238E27FC236}">
                <a16:creationId xmlns:a16="http://schemas.microsoft.com/office/drawing/2014/main" id="{9492E160-592B-1E40-A85F-1FFEBDE36745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 rot="10800000" flipH="1">
            <a:off x="3656850" y="2824240"/>
            <a:ext cx="634200" cy="115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" name="Google Shape;598;p57">
            <a:extLst>
              <a:ext uri="{FF2B5EF4-FFF2-40B4-BE49-F238E27FC236}">
                <a16:creationId xmlns:a16="http://schemas.microsoft.com/office/drawing/2014/main" id="{E13FB6E9-B6D5-814A-BFA3-9BFEAF3226EF}"/>
              </a:ext>
            </a:extLst>
          </p:cNvPr>
          <p:cNvSpPr txBox="1"/>
          <p:nvPr/>
        </p:nvSpPr>
        <p:spPr>
          <a:xfrm>
            <a:off x="4291046" y="295590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Google Shape;599;p57">
            <a:extLst>
              <a:ext uri="{FF2B5EF4-FFF2-40B4-BE49-F238E27FC236}">
                <a16:creationId xmlns:a16="http://schemas.microsoft.com/office/drawing/2014/main" id="{0B6D934A-E1C2-1E4B-95AF-F7DD2163D291}"/>
              </a:ext>
            </a:extLst>
          </p:cNvPr>
          <p:cNvSpPr txBox="1"/>
          <p:nvPr/>
        </p:nvSpPr>
        <p:spPr>
          <a:xfrm>
            <a:off x="4290946" y="330486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" name="Google Shape;600;p57">
            <a:extLst>
              <a:ext uri="{FF2B5EF4-FFF2-40B4-BE49-F238E27FC236}">
                <a16:creationId xmlns:a16="http://schemas.microsoft.com/office/drawing/2014/main" id="{67E613A6-136C-974B-AAE9-CC349C7AC234}"/>
              </a:ext>
            </a:extLst>
          </p:cNvPr>
          <p:cNvCxnSpPr>
            <a:stCxn id="31" idx="3"/>
            <a:endCxn id="40" idx="1"/>
          </p:cNvCxnSpPr>
          <p:nvPr/>
        </p:nvCxnSpPr>
        <p:spPr>
          <a:xfrm>
            <a:off x="3656850" y="2963150"/>
            <a:ext cx="634200" cy="19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" name="Google Shape;601;p57">
            <a:extLst>
              <a:ext uri="{FF2B5EF4-FFF2-40B4-BE49-F238E27FC236}">
                <a16:creationId xmlns:a16="http://schemas.microsoft.com/office/drawing/2014/main" id="{00559CB6-2253-154E-949E-1AC81AAB5162}"/>
              </a:ext>
            </a:extLst>
          </p:cNvPr>
          <p:cNvCxnSpPr>
            <a:stCxn id="32" idx="3"/>
            <a:endCxn id="40" idx="1"/>
          </p:cNvCxnSpPr>
          <p:nvPr/>
        </p:nvCxnSpPr>
        <p:spPr>
          <a:xfrm rot="10800000" flipH="1">
            <a:off x="3668355" y="3156036"/>
            <a:ext cx="622800" cy="14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" name="Google Shape;602;p57">
            <a:extLst>
              <a:ext uri="{FF2B5EF4-FFF2-40B4-BE49-F238E27FC236}">
                <a16:creationId xmlns:a16="http://schemas.microsoft.com/office/drawing/2014/main" id="{438DF257-63EB-494B-9502-5ABD1CD8A373}"/>
              </a:ext>
            </a:extLst>
          </p:cNvPr>
          <p:cNvCxnSpPr>
            <a:stCxn id="33" idx="3"/>
            <a:endCxn id="40" idx="1"/>
          </p:cNvCxnSpPr>
          <p:nvPr/>
        </p:nvCxnSpPr>
        <p:spPr>
          <a:xfrm rot="10800000" flipH="1">
            <a:off x="3656850" y="3155935"/>
            <a:ext cx="634200" cy="48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" name="Google Shape;603;p57">
            <a:extLst>
              <a:ext uri="{FF2B5EF4-FFF2-40B4-BE49-F238E27FC236}">
                <a16:creationId xmlns:a16="http://schemas.microsoft.com/office/drawing/2014/main" id="{EAFC58EA-3A8D-D04E-A11A-2EB57F492B81}"/>
              </a:ext>
            </a:extLst>
          </p:cNvPr>
          <p:cNvCxnSpPr>
            <a:stCxn id="34" idx="3"/>
            <a:endCxn id="40" idx="1"/>
          </p:cNvCxnSpPr>
          <p:nvPr/>
        </p:nvCxnSpPr>
        <p:spPr>
          <a:xfrm rot="10800000" flipH="1">
            <a:off x="3656850" y="3156040"/>
            <a:ext cx="634200" cy="8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" name="Google Shape;604;p57">
            <a:extLst>
              <a:ext uri="{FF2B5EF4-FFF2-40B4-BE49-F238E27FC236}">
                <a16:creationId xmlns:a16="http://schemas.microsoft.com/office/drawing/2014/main" id="{1BE9835F-0D18-7C4A-83E7-8E2EE5895E1F}"/>
              </a:ext>
            </a:extLst>
          </p:cNvPr>
          <p:cNvCxnSpPr>
            <a:stCxn id="31" idx="3"/>
            <a:endCxn id="41" idx="1"/>
          </p:cNvCxnSpPr>
          <p:nvPr/>
        </p:nvCxnSpPr>
        <p:spPr>
          <a:xfrm>
            <a:off x="3656850" y="2963150"/>
            <a:ext cx="634200" cy="54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" name="Google Shape;605;p57">
            <a:extLst>
              <a:ext uri="{FF2B5EF4-FFF2-40B4-BE49-F238E27FC236}">
                <a16:creationId xmlns:a16="http://schemas.microsoft.com/office/drawing/2014/main" id="{2415C27D-C729-8A48-A1C1-125A42FD8D7A}"/>
              </a:ext>
            </a:extLst>
          </p:cNvPr>
          <p:cNvCxnSpPr>
            <a:stCxn id="32" idx="3"/>
            <a:endCxn id="41" idx="1"/>
          </p:cNvCxnSpPr>
          <p:nvPr/>
        </p:nvCxnSpPr>
        <p:spPr>
          <a:xfrm>
            <a:off x="3668355" y="3298236"/>
            <a:ext cx="622500" cy="20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" name="Google Shape;606;p57">
            <a:extLst>
              <a:ext uri="{FF2B5EF4-FFF2-40B4-BE49-F238E27FC236}">
                <a16:creationId xmlns:a16="http://schemas.microsoft.com/office/drawing/2014/main" id="{611D9419-B0D4-F441-BFA5-C04C1C610DF9}"/>
              </a:ext>
            </a:extLst>
          </p:cNvPr>
          <p:cNvCxnSpPr>
            <a:stCxn id="33" idx="3"/>
            <a:endCxn id="41" idx="1"/>
          </p:cNvCxnSpPr>
          <p:nvPr/>
        </p:nvCxnSpPr>
        <p:spPr>
          <a:xfrm rot="10800000" flipH="1">
            <a:off x="3656850" y="3504835"/>
            <a:ext cx="634200" cy="13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" name="Google Shape;607;p57">
            <a:extLst>
              <a:ext uri="{FF2B5EF4-FFF2-40B4-BE49-F238E27FC236}">
                <a16:creationId xmlns:a16="http://schemas.microsoft.com/office/drawing/2014/main" id="{1FC728C8-077C-184A-AAB2-9919C6AA0EF8}"/>
              </a:ext>
            </a:extLst>
          </p:cNvPr>
          <p:cNvCxnSpPr>
            <a:stCxn id="34" idx="3"/>
            <a:endCxn id="41" idx="1"/>
          </p:cNvCxnSpPr>
          <p:nvPr/>
        </p:nvCxnSpPr>
        <p:spPr>
          <a:xfrm rot="10800000" flipH="1">
            <a:off x="3656850" y="3504940"/>
            <a:ext cx="634200" cy="47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" name="Google Shape;608;p57">
            <a:extLst>
              <a:ext uri="{FF2B5EF4-FFF2-40B4-BE49-F238E27FC236}">
                <a16:creationId xmlns:a16="http://schemas.microsoft.com/office/drawing/2014/main" id="{772C6A82-D4F1-2E41-91AB-6786AFC8E4F1}"/>
              </a:ext>
            </a:extLst>
          </p:cNvPr>
          <p:cNvSpPr txBox="1"/>
          <p:nvPr/>
        </p:nvSpPr>
        <p:spPr>
          <a:xfrm>
            <a:off x="5221400" y="20217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609;p57">
            <a:extLst>
              <a:ext uri="{FF2B5EF4-FFF2-40B4-BE49-F238E27FC236}">
                <a16:creationId xmlns:a16="http://schemas.microsoft.com/office/drawing/2014/main" id="{707C5147-B858-5A45-B86A-4627BE6D1132}"/>
              </a:ext>
            </a:extLst>
          </p:cNvPr>
          <p:cNvSpPr txBox="1"/>
          <p:nvPr/>
        </p:nvSpPr>
        <p:spPr>
          <a:xfrm>
            <a:off x="5221400" y="27515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2" name="Google Shape;610;p57">
            <a:extLst>
              <a:ext uri="{FF2B5EF4-FFF2-40B4-BE49-F238E27FC236}">
                <a16:creationId xmlns:a16="http://schemas.microsoft.com/office/drawing/2014/main" id="{9595C0F5-72B6-C64A-AFD1-529E6B51F7BE}"/>
              </a:ext>
            </a:extLst>
          </p:cNvPr>
          <p:cNvCxnSpPr>
            <a:stCxn id="8" idx="3"/>
            <a:endCxn id="35" idx="1"/>
          </p:cNvCxnSpPr>
          <p:nvPr/>
        </p:nvCxnSpPr>
        <p:spPr>
          <a:xfrm>
            <a:off x="3656850" y="1609200"/>
            <a:ext cx="634200" cy="12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" name="Google Shape;611;p57">
            <a:extLst>
              <a:ext uri="{FF2B5EF4-FFF2-40B4-BE49-F238E27FC236}">
                <a16:creationId xmlns:a16="http://schemas.microsoft.com/office/drawing/2014/main" id="{ED646D0C-B2A1-734D-9AA0-B9241ACF44B3}"/>
              </a:ext>
            </a:extLst>
          </p:cNvPr>
          <p:cNvCxnSpPr>
            <a:stCxn id="8" idx="3"/>
            <a:endCxn id="40" idx="1"/>
          </p:cNvCxnSpPr>
          <p:nvPr/>
        </p:nvCxnSpPr>
        <p:spPr>
          <a:xfrm>
            <a:off x="3656850" y="1609200"/>
            <a:ext cx="634200" cy="154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" name="Google Shape;612;p57">
            <a:extLst>
              <a:ext uri="{FF2B5EF4-FFF2-40B4-BE49-F238E27FC236}">
                <a16:creationId xmlns:a16="http://schemas.microsoft.com/office/drawing/2014/main" id="{C0B497F2-6FF7-FF4C-99C1-941B5FB784D3}"/>
              </a:ext>
            </a:extLst>
          </p:cNvPr>
          <p:cNvCxnSpPr>
            <a:stCxn id="8" idx="3"/>
            <a:endCxn id="41" idx="1"/>
          </p:cNvCxnSpPr>
          <p:nvPr/>
        </p:nvCxnSpPr>
        <p:spPr>
          <a:xfrm>
            <a:off x="3656850" y="1609200"/>
            <a:ext cx="634200" cy="189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" name="Google Shape;613;p57">
            <a:extLst>
              <a:ext uri="{FF2B5EF4-FFF2-40B4-BE49-F238E27FC236}">
                <a16:creationId xmlns:a16="http://schemas.microsoft.com/office/drawing/2014/main" id="{79E1AA87-DC57-C843-9F79-1A092C2899E5}"/>
              </a:ext>
            </a:extLst>
          </p:cNvPr>
          <p:cNvCxnSpPr>
            <a:stCxn id="34" idx="3"/>
            <a:endCxn id="16" idx="1"/>
          </p:cNvCxnSpPr>
          <p:nvPr/>
        </p:nvCxnSpPr>
        <p:spPr>
          <a:xfrm rot="10800000" flipH="1">
            <a:off x="3656850" y="1774840"/>
            <a:ext cx="634200" cy="22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" name="Google Shape;614;p57">
            <a:extLst>
              <a:ext uri="{FF2B5EF4-FFF2-40B4-BE49-F238E27FC236}">
                <a16:creationId xmlns:a16="http://schemas.microsoft.com/office/drawing/2014/main" id="{09699DF5-8E84-E245-B82F-315150B8FD0D}"/>
              </a:ext>
            </a:extLst>
          </p:cNvPr>
          <p:cNvCxnSpPr>
            <a:stCxn id="15" idx="3"/>
            <a:endCxn id="35" idx="1"/>
          </p:cNvCxnSpPr>
          <p:nvPr/>
        </p:nvCxnSpPr>
        <p:spPr>
          <a:xfrm>
            <a:off x="3656850" y="2628890"/>
            <a:ext cx="634200" cy="19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7" name="Google Shape;615;p57">
            <a:extLst>
              <a:ext uri="{FF2B5EF4-FFF2-40B4-BE49-F238E27FC236}">
                <a16:creationId xmlns:a16="http://schemas.microsoft.com/office/drawing/2014/main" id="{2D4FA6E5-4A5A-1A4A-8C02-EE9CEA68DDDF}"/>
              </a:ext>
            </a:extLst>
          </p:cNvPr>
          <p:cNvCxnSpPr>
            <a:stCxn id="16" idx="3"/>
            <a:endCxn id="50" idx="1"/>
          </p:cNvCxnSpPr>
          <p:nvPr/>
        </p:nvCxnSpPr>
        <p:spPr>
          <a:xfrm>
            <a:off x="4755946" y="1774990"/>
            <a:ext cx="465600" cy="57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8" name="Google Shape;616;p57">
            <a:extLst>
              <a:ext uri="{FF2B5EF4-FFF2-40B4-BE49-F238E27FC236}">
                <a16:creationId xmlns:a16="http://schemas.microsoft.com/office/drawing/2014/main" id="{354C70AA-E7DD-5449-A02A-6ED3B6CD262C}"/>
              </a:ext>
            </a:extLst>
          </p:cNvPr>
          <p:cNvCxnSpPr>
            <a:stCxn id="16" idx="3"/>
            <a:endCxn id="51" idx="1"/>
          </p:cNvCxnSpPr>
          <p:nvPr/>
        </p:nvCxnSpPr>
        <p:spPr>
          <a:xfrm>
            <a:off x="4755946" y="1774990"/>
            <a:ext cx="465600" cy="130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" name="Google Shape;617;p57">
            <a:extLst>
              <a:ext uri="{FF2B5EF4-FFF2-40B4-BE49-F238E27FC236}">
                <a16:creationId xmlns:a16="http://schemas.microsoft.com/office/drawing/2014/main" id="{1FB709B3-F7CF-A742-835E-0E3D4E95EEA6}"/>
              </a:ext>
            </a:extLst>
          </p:cNvPr>
          <p:cNvCxnSpPr>
            <a:stCxn id="21" idx="3"/>
            <a:endCxn id="50" idx="1"/>
          </p:cNvCxnSpPr>
          <p:nvPr/>
        </p:nvCxnSpPr>
        <p:spPr>
          <a:xfrm>
            <a:off x="4756046" y="2106859"/>
            <a:ext cx="465300" cy="24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" name="Google Shape;618;p57">
            <a:extLst>
              <a:ext uri="{FF2B5EF4-FFF2-40B4-BE49-F238E27FC236}">
                <a16:creationId xmlns:a16="http://schemas.microsoft.com/office/drawing/2014/main" id="{3A6601C3-B857-7643-90A0-16FEA2EC8E5D}"/>
              </a:ext>
            </a:extLst>
          </p:cNvPr>
          <p:cNvCxnSpPr>
            <a:stCxn id="21" idx="3"/>
            <a:endCxn id="51" idx="1"/>
          </p:cNvCxnSpPr>
          <p:nvPr/>
        </p:nvCxnSpPr>
        <p:spPr>
          <a:xfrm>
            <a:off x="4756046" y="2106859"/>
            <a:ext cx="465300" cy="97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" name="Google Shape;619;p57">
            <a:extLst>
              <a:ext uri="{FF2B5EF4-FFF2-40B4-BE49-F238E27FC236}">
                <a16:creationId xmlns:a16="http://schemas.microsoft.com/office/drawing/2014/main" id="{A8D86CE9-CD02-EE41-9E06-7B2F1C501F30}"/>
              </a:ext>
            </a:extLst>
          </p:cNvPr>
          <p:cNvCxnSpPr>
            <a:stCxn id="22" idx="3"/>
            <a:endCxn id="50" idx="1"/>
          </p:cNvCxnSpPr>
          <p:nvPr/>
        </p:nvCxnSpPr>
        <p:spPr>
          <a:xfrm rot="10800000" flipH="1">
            <a:off x="4755946" y="2351410"/>
            <a:ext cx="465600" cy="1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" name="Google Shape;620;p57">
            <a:extLst>
              <a:ext uri="{FF2B5EF4-FFF2-40B4-BE49-F238E27FC236}">
                <a16:creationId xmlns:a16="http://schemas.microsoft.com/office/drawing/2014/main" id="{53D48BF9-8D1A-4F45-937E-F587215FFBA1}"/>
              </a:ext>
            </a:extLst>
          </p:cNvPr>
          <p:cNvCxnSpPr>
            <a:stCxn id="22" idx="3"/>
            <a:endCxn id="51" idx="1"/>
          </p:cNvCxnSpPr>
          <p:nvPr/>
        </p:nvCxnSpPr>
        <p:spPr>
          <a:xfrm>
            <a:off x="4755946" y="2455810"/>
            <a:ext cx="465600" cy="62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" name="Google Shape;621;p57">
            <a:extLst>
              <a:ext uri="{FF2B5EF4-FFF2-40B4-BE49-F238E27FC236}">
                <a16:creationId xmlns:a16="http://schemas.microsoft.com/office/drawing/2014/main" id="{64B45A2A-584E-EF4A-BA20-5773F71247B6}"/>
              </a:ext>
            </a:extLst>
          </p:cNvPr>
          <p:cNvCxnSpPr>
            <a:stCxn id="35" idx="3"/>
            <a:endCxn id="51" idx="1"/>
          </p:cNvCxnSpPr>
          <p:nvPr/>
        </p:nvCxnSpPr>
        <p:spPr>
          <a:xfrm>
            <a:off x="4755946" y="2824140"/>
            <a:ext cx="465600" cy="25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" name="Google Shape;622;p57">
            <a:extLst>
              <a:ext uri="{FF2B5EF4-FFF2-40B4-BE49-F238E27FC236}">
                <a16:creationId xmlns:a16="http://schemas.microsoft.com/office/drawing/2014/main" id="{6D521BE3-371D-7C46-B4FF-6B5DDC03C91D}"/>
              </a:ext>
            </a:extLst>
          </p:cNvPr>
          <p:cNvCxnSpPr>
            <a:stCxn id="41" idx="3"/>
            <a:endCxn id="50" idx="1"/>
          </p:cNvCxnSpPr>
          <p:nvPr/>
        </p:nvCxnSpPr>
        <p:spPr>
          <a:xfrm rot="10800000" flipH="1">
            <a:off x="4755946" y="2351460"/>
            <a:ext cx="465600" cy="115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" name="Google Shape;623;p57">
            <a:extLst>
              <a:ext uri="{FF2B5EF4-FFF2-40B4-BE49-F238E27FC236}">
                <a16:creationId xmlns:a16="http://schemas.microsoft.com/office/drawing/2014/main" id="{8B3F9AE3-4E36-1740-B81F-46AC92233F21}"/>
              </a:ext>
            </a:extLst>
          </p:cNvPr>
          <p:cNvCxnSpPr>
            <a:stCxn id="40" idx="3"/>
            <a:endCxn id="51" idx="1"/>
          </p:cNvCxnSpPr>
          <p:nvPr/>
        </p:nvCxnSpPr>
        <p:spPr>
          <a:xfrm rot="10800000" flipH="1">
            <a:off x="4756046" y="3081309"/>
            <a:ext cx="465300" cy="7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" name="Google Shape;624;p57">
            <a:extLst>
              <a:ext uri="{FF2B5EF4-FFF2-40B4-BE49-F238E27FC236}">
                <a16:creationId xmlns:a16="http://schemas.microsoft.com/office/drawing/2014/main" id="{2BE87EDE-8D31-5A4B-A671-681B86B196A8}"/>
              </a:ext>
            </a:extLst>
          </p:cNvPr>
          <p:cNvCxnSpPr>
            <a:stCxn id="41" idx="3"/>
            <a:endCxn id="51" idx="1"/>
          </p:cNvCxnSpPr>
          <p:nvPr/>
        </p:nvCxnSpPr>
        <p:spPr>
          <a:xfrm rot="10800000" flipH="1">
            <a:off x="4755946" y="3081360"/>
            <a:ext cx="465600" cy="4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" name="Google Shape;625;p57">
            <a:extLst>
              <a:ext uri="{FF2B5EF4-FFF2-40B4-BE49-F238E27FC236}">
                <a16:creationId xmlns:a16="http://schemas.microsoft.com/office/drawing/2014/main" id="{4BC32699-BB99-E74D-96A7-114E31ADC01B}"/>
              </a:ext>
            </a:extLst>
          </p:cNvPr>
          <p:cNvCxnSpPr>
            <a:stCxn id="50" idx="3"/>
          </p:cNvCxnSpPr>
          <p:nvPr/>
        </p:nvCxnSpPr>
        <p:spPr>
          <a:xfrm>
            <a:off x="5934800" y="23514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" name="Google Shape;626;p57">
            <a:extLst>
              <a:ext uri="{FF2B5EF4-FFF2-40B4-BE49-F238E27FC236}">
                <a16:creationId xmlns:a16="http://schemas.microsoft.com/office/drawing/2014/main" id="{A9F9E111-6036-9749-88C3-1A9BFCE7CF3B}"/>
              </a:ext>
            </a:extLst>
          </p:cNvPr>
          <p:cNvCxnSpPr/>
          <p:nvPr/>
        </p:nvCxnSpPr>
        <p:spPr>
          <a:xfrm>
            <a:off x="5928050" y="31168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9" name="Google Shape;627;p57">
            <a:extLst>
              <a:ext uri="{FF2B5EF4-FFF2-40B4-BE49-F238E27FC236}">
                <a16:creationId xmlns:a16="http://schemas.microsoft.com/office/drawing/2014/main" id="{34DACE47-BCBA-EB48-BAE2-5C953B73AAE2}"/>
              </a:ext>
            </a:extLst>
          </p:cNvPr>
          <p:cNvSpPr txBox="1"/>
          <p:nvPr/>
        </p:nvSpPr>
        <p:spPr>
          <a:xfrm>
            <a:off x="2542000" y="44607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628;p57">
            <a:extLst>
              <a:ext uri="{FF2B5EF4-FFF2-40B4-BE49-F238E27FC236}">
                <a16:creationId xmlns:a16="http://schemas.microsoft.com/office/drawing/2014/main" id="{616BB10A-41CE-FB4C-A359-07C1FEA338E4}"/>
              </a:ext>
            </a:extLst>
          </p:cNvPr>
          <p:cNvSpPr txBox="1"/>
          <p:nvPr/>
        </p:nvSpPr>
        <p:spPr>
          <a:xfrm>
            <a:off x="5254875" y="4447150"/>
            <a:ext cx="8733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Выход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" name="Google Shape;629;p57">
            <a:extLst>
              <a:ext uri="{FF2B5EF4-FFF2-40B4-BE49-F238E27FC236}">
                <a16:creationId xmlns:a16="http://schemas.microsoft.com/office/drawing/2014/main" id="{4D7F6EFE-B55C-B546-AABF-3D7FC6F1F1E0}"/>
              </a:ext>
            </a:extLst>
          </p:cNvPr>
          <p:cNvSpPr txBox="1"/>
          <p:nvPr/>
        </p:nvSpPr>
        <p:spPr>
          <a:xfrm>
            <a:off x="4139800" y="4351300"/>
            <a:ext cx="1017086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Скрытый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слой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842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69;p57">
            <a:extLst>
              <a:ext uri="{FF2B5EF4-FFF2-40B4-BE49-F238E27FC236}">
                <a16:creationId xmlns:a16="http://schemas.microsoft.com/office/drawing/2014/main" id="{8765CCC8-14B6-ED4C-AE19-C3826C8B49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 err="1"/>
              <a:t>Рекуррентные</a:t>
            </a:r>
            <a:r>
              <a:rPr lang="en-GB" dirty="0"/>
              <a:t> </a:t>
            </a:r>
            <a:r>
              <a:rPr lang="en-GB" dirty="0" err="1"/>
              <a:t>слои</a:t>
            </a:r>
            <a:endParaRPr dirty="0"/>
          </a:p>
        </p:txBody>
      </p:sp>
      <p:sp>
        <p:nvSpPr>
          <p:cNvPr id="8" name="Google Shape;570;p57">
            <a:extLst>
              <a:ext uri="{FF2B5EF4-FFF2-40B4-BE49-F238E27FC236}">
                <a16:creationId xmlns:a16="http://schemas.microsoft.com/office/drawing/2014/main" id="{519A0D64-04BE-E84F-9D3C-EC5A06F1CFD1}"/>
              </a:ext>
            </a:extLst>
          </p:cNvPr>
          <p:cNvSpPr txBox="1"/>
          <p:nvPr/>
        </p:nvSpPr>
        <p:spPr>
          <a:xfrm>
            <a:off x="3034950" y="140910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571;p57">
            <a:extLst>
              <a:ext uri="{FF2B5EF4-FFF2-40B4-BE49-F238E27FC236}">
                <a16:creationId xmlns:a16="http://schemas.microsoft.com/office/drawing/2014/main" id="{A1E3B535-3FEF-4242-962D-726F3A106346}"/>
              </a:ext>
            </a:extLst>
          </p:cNvPr>
          <p:cNvSpPr txBox="1"/>
          <p:nvPr/>
        </p:nvSpPr>
        <p:spPr>
          <a:xfrm>
            <a:off x="3046455" y="174418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572;p57">
            <a:extLst>
              <a:ext uri="{FF2B5EF4-FFF2-40B4-BE49-F238E27FC236}">
                <a16:creationId xmlns:a16="http://schemas.microsoft.com/office/drawing/2014/main" id="{90DD6D1F-8D6B-3D42-AD57-9FAA74F3BF1D}"/>
              </a:ext>
            </a:extLst>
          </p:cNvPr>
          <p:cNvSpPr txBox="1"/>
          <p:nvPr/>
        </p:nvSpPr>
        <p:spPr>
          <a:xfrm>
            <a:off x="3034950" y="208608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573;p57">
            <a:extLst>
              <a:ext uri="{FF2B5EF4-FFF2-40B4-BE49-F238E27FC236}">
                <a16:creationId xmlns:a16="http://schemas.microsoft.com/office/drawing/2014/main" id="{9927A3F4-1612-D74E-AE96-E115A2861AA9}"/>
              </a:ext>
            </a:extLst>
          </p:cNvPr>
          <p:cNvSpPr txBox="1"/>
          <p:nvPr/>
        </p:nvSpPr>
        <p:spPr>
          <a:xfrm>
            <a:off x="3034950" y="242879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574;p57">
            <a:extLst>
              <a:ext uri="{FF2B5EF4-FFF2-40B4-BE49-F238E27FC236}">
                <a16:creationId xmlns:a16="http://schemas.microsoft.com/office/drawing/2014/main" id="{4BE62469-23AA-8B4A-86A1-6E43F509641B}"/>
              </a:ext>
            </a:extLst>
          </p:cNvPr>
          <p:cNvSpPr txBox="1"/>
          <p:nvPr/>
        </p:nvSpPr>
        <p:spPr>
          <a:xfrm>
            <a:off x="4290946" y="157489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" name="Google Shape;575;p57">
            <a:extLst>
              <a:ext uri="{FF2B5EF4-FFF2-40B4-BE49-F238E27FC236}">
                <a16:creationId xmlns:a16="http://schemas.microsoft.com/office/drawing/2014/main" id="{297130ED-DEF7-6741-9B73-350F12440E35}"/>
              </a:ext>
            </a:extLst>
          </p:cNvPr>
          <p:cNvCxnSpPr>
            <a:stCxn id="8" idx="3"/>
            <a:endCxn id="16" idx="1"/>
          </p:cNvCxnSpPr>
          <p:nvPr/>
        </p:nvCxnSpPr>
        <p:spPr>
          <a:xfrm>
            <a:off x="3656850" y="1609200"/>
            <a:ext cx="634200" cy="16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576;p57">
            <a:extLst>
              <a:ext uri="{FF2B5EF4-FFF2-40B4-BE49-F238E27FC236}">
                <a16:creationId xmlns:a16="http://schemas.microsoft.com/office/drawing/2014/main" id="{55854C0B-DD49-4F45-8E65-1091EA69A6C6}"/>
              </a:ext>
            </a:extLst>
          </p:cNvPr>
          <p:cNvCxnSpPr>
            <a:stCxn id="13" idx="3"/>
            <a:endCxn id="16" idx="1"/>
          </p:cNvCxnSpPr>
          <p:nvPr/>
        </p:nvCxnSpPr>
        <p:spPr>
          <a:xfrm rot="10800000" flipH="1">
            <a:off x="3668355" y="1775086"/>
            <a:ext cx="622500" cy="16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577;p57">
            <a:extLst>
              <a:ext uri="{FF2B5EF4-FFF2-40B4-BE49-F238E27FC236}">
                <a16:creationId xmlns:a16="http://schemas.microsoft.com/office/drawing/2014/main" id="{E754C1A6-AD35-7840-B3D8-87B513B3612D}"/>
              </a:ext>
            </a:extLst>
          </p:cNvPr>
          <p:cNvCxnSpPr>
            <a:stCxn id="14" idx="3"/>
            <a:endCxn id="16" idx="1"/>
          </p:cNvCxnSpPr>
          <p:nvPr/>
        </p:nvCxnSpPr>
        <p:spPr>
          <a:xfrm rot="10800000" flipH="1">
            <a:off x="3656850" y="1774985"/>
            <a:ext cx="63420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578;p57">
            <a:extLst>
              <a:ext uri="{FF2B5EF4-FFF2-40B4-BE49-F238E27FC236}">
                <a16:creationId xmlns:a16="http://schemas.microsoft.com/office/drawing/2014/main" id="{EBDE46EE-0CB4-BE46-A2C1-C0F601FD6C71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 rot="10800000" flipH="1">
            <a:off x="3656850" y="1775090"/>
            <a:ext cx="634200" cy="85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" name="Google Shape;579;p57">
            <a:extLst>
              <a:ext uri="{FF2B5EF4-FFF2-40B4-BE49-F238E27FC236}">
                <a16:creationId xmlns:a16="http://schemas.microsoft.com/office/drawing/2014/main" id="{F002F612-968F-534D-A372-3E91193C23E8}"/>
              </a:ext>
            </a:extLst>
          </p:cNvPr>
          <p:cNvSpPr txBox="1"/>
          <p:nvPr/>
        </p:nvSpPr>
        <p:spPr>
          <a:xfrm>
            <a:off x="4291046" y="190675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580;p57">
            <a:extLst>
              <a:ext uri="{FF2B5EF4-FFF2-40B4-BE49-F238E27FC236}">
                <a16:creationId xmlns:a16="http://schemas.microsoft.com/office/drawing/2014/main" id="{B35EB815-9EC2-E346-9A1C-D5747279D097}"/>
              </a:ext>
            </a:extLst>
          </p:cNvPr>
          <p:cNvSpPr txBox="1"/>
          <p:nvPr/>
        </p:nvSpPr>
        <p:spPr>
          <a:xfrm>
            <a:off x="4290946" y="225571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3" name="Google Shape;581;p57">
            <a:extLst>
              <a:ext uri="{FF2B5EF4-FFF2-40B4-BE49-F238E27FC236}">
                <a16:creationId xmlns:a16="http://schemas.microsoft.com/office/drawing/2014/main" id="{12056306-D924-2A4E-9DA8-0BFA6BF430D2}"/>
              </a:ext>
            </a:extLst>
          </p:cNvPr>
          <p:cNvCxnSpPr>
            <a:stCxn id="8" idx="3"/>
            <a:endCxn id="21" idx="1"/>
          </p:cNvCxnSpPr>
          <p:nvPr/>
        </p:nvCxnSpPr>
        <p:spPr>
          <a:xfrm>
            <a:off x="3656850" y="1609200"/>
            <a:ext cx="634200" cy="49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" name="Google Shape;582;p57">
            <a:extLst>
              <a:ext uri="{FF2B5EF4-FFF2-40B4-BE49-F238E27FC236}">
                <a16:creationId xmlns:a16="http://schemas.microsoft.com/office/drawing/2014/main" id="{7CA58171-02FD-294F-B4C0-E8AE2A07636D}"/>
              </a:ext>
            </a:extLst>
          </p:cNvPr>
          <p:cNvCxnSpPr>
            <a:stCxn id="13" idx="3"/>
            <a:endCxn id="21" idx="1"/>
          </p:cNvCxnSpPr>
          <p:nvPr/>
        </p:nvCxnSpPr>
        <p:spPr>
          <a:xfrm>
            <a:off x="3668355" y="1944286"/>
            <a:ext cx="622800" cy="16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" name="Google Shape;583;p57">
            <a:extLst>
              <a:ext uri="{FF2B5EF4-FFF2-40B4-BE49-F238E27FC236}">
                <a16:creationId xmlns:a16="http://schemas.microsoft.com/office/drawing/2014/main" id="{6612BF21-ED97-6E4D-A2E7-FF44BAEDA54E}"/>
              </a:ext>
            </a:extLst>
          </p:cNvPr>
          <p:cNvCxnSpPr>
            <a:stCxn id="14" idx="3"/>
            <a:endCxn id="21" idx="1"/>
          </p:cNvCxnSpPr>
          <p:nvPr/>
        </p:nvCxnSpPr>
        <p:spPr>
          <a:xfrm rot="10800000" flipH="1">
            <a:off x="3656850" y="2106785"/>
            <a:ext cx="634200" cy="17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" name="Google Shape;584;p57">
            <a:extLst>
              <a:ext uri="{FF2B5EF4-FFF2-40B4-BE49-F238E27FC236}">
                <a16:creationId xmlns:a16="http://schemas.microsoft.com/office/drawing/2014/main" id="{101B1775-FE56-8A42-9B11-C6DFC39A34EC}"/>
              </a:ext>
            </a:extLst>
          </p:cNvPr>
          <p:cNvCxnSpPr>
            <a:stCxn id="15" idx="3"/>
            <a:endCxn id="21" idx="1"/>
          </p:cNvCxnSpPr>
          <p:nvPr/>
        </p:nvCxnSpPr>
        <p:spPr>
          <a:xfrm rot="10800000" flipH="1">
            <a:off x="3656850" y="2106890"/>
            <a:ext cx="634200" cy="5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" name="Google Shape;585;p57">
            <a:extLst>
              <a:ext uri="{FF2B5EF4-FFF2-40B4-BE49-F238E27FC236}">
                <a16:creationId xmlns:a16="http://schemas.microsoft.com/office/drawing/2014/main" id="{B46E1ADA-F647-DF41-A879-80A9CE0FEBD0}"/>
              </a:ext>
            </a:extLst>
          </p:cNvPr>
          <p:cNvCxnSpPr>
            <a:stCxn id="8" idx="3"/>
            <a:endCxn id="22" idx="1"/>
          </p:cNvCxnSpPr>
          <p:nvPr/>
        </p:nvCxnSpPr>
        <p:spPr>
          <a:xfrm>
            <a:off x="3656850" y="1609200"/>
            <a:ext cx="634200" cy="84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" name="Google Shape;586;p57">
            <a:extLst>
              <a:ext uri="{FF2B5EF4-FFF2-40B4-BE49-F238E27FC236}">
                <a16:creationId xmlns:a16="http://schemas.microsoft.com/office/drawing/2014/main" id="{0C00B082-79FE-FB45-9618-242BF776CEFC}"/>
              </a:ext>
            </a:extLst>
          </p:cNvPr>
          <p:cNvCxnSpPr>
            <a:stCxn id="13" idx="3"/>
            <a:endCxn id="22" idx="1"/>
          </p:cNvCxnSpPr>
          <p:nvPr/>
        </p:nvCxnSpPr>
        <p:spPr>
          <a:xfrm>
            <a:off x="3668355" y="1944286"/>
            <a:ext cx="622500" cy="51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" name="Google Shape;587;p57">
            <a:extLst>
              <a:ext uri="{FF2B5EF4-FFF2-40B4-BE49-F238E27FC236}">
                <a16:creationId xmlns:a16="http://schemas.microsoft.com/office/drawing/2014/main" id="{9503AF78-7544-4C4A-9FDA-F403FC20CB2B}"/>
              </a:ext>
            </a:extLst>
          </p:cNvPr>
          <p:cNvCxnSpPr>
            <a:stCxn id="14" idx="3"/>
            <a:endCxn id="22" idx="1"/>
          </p:cNvCxnSpPr>
          <p:nvPr/>
        </p:nvCxnSpPr>
        <p:spPr>
          <a:xfrm>
            <a:off x="3656850" y="2286185"/>
            <a:ext cx="634200" cy="16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" name="Google Shape;588;p57">
            <a:extLst>
              <a:ext uri="{FF2B5EF4-FFF2-40B4-BE49-F238E27FC236}">
                <a16:creationId xmlns:a16="http://schemas.microsoft.com/office/drawing/2014/main" id="{AB2DFDF0-1C45-D145-B3B8-4816045840E3}"/>
              </a:ext>
            </a:extLst>
          </p:cNvPr>
          <p:cNvCxnSpPr>
            <a:stCxn id="15" idx="3"/>
            <a:endCxn id="22" idx="1"/>
          </p:cNvCxnSpPr>
          <p:nvPr/>
        </p:nvCxnSpPr>
        <p:spPr>
          <a:xfrm rot="10800000" flipH="1">
            <a:off x="3656850" y="2455790"/>
            <a:ext cx="634200" cy="1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" name="Google Shape;589;p57">
            <a:extLst>
              <a:ext uri="{FF2B5EF4-FFF2-40B4-BE49-F238E27FC236}">
                <a16:creationId xmlns:a16="http://schemas.microsoft.com/office/drawing/2014/main" id="{5A73CA11-9DE3-B848-9DE2-2C487D3D19D3}"/>
              </a:ext>
            </a:extLst>
          </p:cNvPr>
          <p:cNvSpPr txBox="1"/>
          <p:nvPr/>
        </p:nvSpPr>
        <p:spPr>
          <a:xfrm>
            <a:off x="3034950" y="276305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590;p57">
            <a:extLst>
              <a:ext uri="{FF2B5EF4-FFF2-40B4-BE49-F238E27FC236}">
                <a16:creationId xmlns:a16="http://schemas.microsoft.com/office/drawing/2014/main" id="{43B32BE4-B2FE-2544-81EC-C20508175AE5}"/>
              </a:ext>
            </a:extLst>
          </p:cNvPr>
          <p:cNvSpPr txBox="1"/>
          <p:nvPr/>
        </p:nvSpPr>
        <p:spPr>
          <a:xfrm>
            <a:off x="3046455" y="309813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591;p57">
            <a:extLst>
              <a:ext uri="{FF2B5EF4-FFF2-40B4-BE49-F238E27FC236}">
                <a16:creationId xmlns:a16="http://schemas.microsoft.com/office/drawing/2014/main" id="{B021FA20-43E1-394B-9993-6678CFD85737}"/>
              </a:ext>
            </a:extLst>
          </p:cNvPr>
          <p:cNvSpPr txBox="1"/>
          <p:nvPr/>
        </p:nvSpPr>
        <p:spPr>
          <a:xfrm>
            <a:off x="3034950" y="344003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592;p57">
            <a:extLst>
              <a:ext uri="{FF2B5EF4-FFF2-40B4-BE49-F238E27FC236}">
                <a16:creationId xmlns:a16="http://schemas.microsoft.com/office/drawing/2014/main" id="{DF19F590-9097-1A41-BEE9-2EDDBCC04B54}"/>
              </a:ext>
            </a:extLst>
          </p:cNvPr>
          <p:cNvSpPr txBox="1"/>
          <p:nvPr/>
        </p:nvSpPr>
        <p:spPr>
          <a:xfrm>
            <a:off x="3034950" y="378274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593;p57">
            <a:extLst>
              <a:ext uri="{FF2B5EF4-FFF2-40B4-BE49-F238E27FC236}">
                <a16:creationId xmlns:a16="http://schemas.microsoft.com/office/drawing/2014/main" id="{18FE3798-8932-3541-8374-7D55CCB2A7FB}"/>
              </a:ext>
            </a:extLst>
          </p:cNvPr>
          <p:cNvSpPr txBox="1"/>
          <p:nvPr/>
        </p:nvSpPr>
        <p:spPr>
          <a:xfrm>
            <a:off x="4290946" y="262404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" name="Google Shape;594;p57">
            <a:extLst>
              <a:ext uri="{FF2B5EF4-FFF2-40B4-BE49-F238E27FC236}">
                <a16:creationId xmlns:a16="http://schemas.microsoft.com/office/drawing/2014/main" id="{33B110E9-4E50-7345-A0EC-F4BA09429DB2}"/>
              </a:ext>
            </a:extLst>
          </p:cNvPr>
          <p:cNvCxnSpPr>
            <a:stCxn id="31" idx="3"/>
            <a:endCxn id="35" idx="1"/>
          </p:cNvCxnSpPr>
          <p:nvPr/>
        </p:nvCxnSpPr>
        <p:spPr>
          <a:xfrm rot="10800000" flipH="1">
            <a:off x="3656850" y="2824250"/>
            <a:ext cx="634200" cy="13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" name="Google Shape;595;p57">
            <a:extLst>
              <a:ext uri="{FF2B5EF4-FFF2-40B4-BE49-F238E27FC236}">
                <a16:creationId xmlns:a16="http://schemas.microsoft.com/office/drawing/2014/main" id="{81E5E2EF-C592-8E42-AD11-06D1BA3D70F0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rot="10800000" flipH="1">
            <a:off x="3668355" y="2824236"/>
            <a:ext cx="622500" cy="47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" name="Google Shape;596;p57">
            <a:extLst>
              <a:ext uri="{FF2B5EF4-FFF2-40B4-BE49-F238E27FC236}">
                <a16:creationId xmlns:a16="http://schemas.microsoft.com/office/drawing/2014/main" id="{8767BC40-0638-C04C-9514-64D531C568D7}"/>
              </a:ext>
            </a:extLst>
          </p:cNvPr>
          <p:cNvCxnSpPr>
            <a:stCxn id="33" idx="3"/>
            <a:endCxn id="35" idx="1"/>
          </p:cNvCxnSpPr>
          <p:nvPr/>
        </p:nvCxnSpPr>
        <p:spPr>
          <a:xfrm rot="10800000" flipH="1">
            <a:off x="3656850" y="2824135"/>
            <a:ext cx="634200" cy="81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" name="Google Shape;597;p57">
            <a:extLst>
              <a:ext uri="{FF2B5EF4-FFF2-40B4-BE49-F238E27FC236}">
                <a16:creationId xmlns:a16="http://schemas.microsoft.com/office/drawing/2014/main" id="{9492E160-592B-1E40-A85F-1FFEBDE36745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 rot="10800000" flipH="1">
            <a:off x="3656850" y="2824240"/>
            <a:ext cx="634200" cy="115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" name="Google Shape;598;p57">
            <a:extLst>
              <a:ext uri="{FF2B5EF4-FFF2-40B4-BE49-F238E27FC236}">
                <a16:creationId xmlns:a16="http://schemas.microsoft.com/office/drawing/2014/main" id="{E13FB6E9-B6D5-814A-BFA3-9BFEAF3226EF}"/>
              </a:ext>
            </a:extLst>
          </p:cNvPr>
          <p:cNvSpPr txBox="1"/>
          <p:nvPr/>
        </p:nvSpPr>
        <p:spPr>
          <a:xfrm>
            <a:off x="4291046" y="295590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Google Shape;599;p57">
            <a:extLst>
              <a:ext uri="{FF2B5EF4-FFF2-40B4-BE49-F238E27FC236}">
                <a16:creationId xmlns:a16="http://schemas.microsoft.com/office/drawing/2014/main" id="{0B6D934A-E1C2-1E4B-95AF-F7DD2163D291}"/>
              </a:ext>
            </a:extLst>
          </p:cNvPr>
          <p:cNvSpPr txBox="1"/>
          <p:nvPr/>
        </p:nvSpPr>
        <p:spPr>
          <a:xfrm>
            <a:off x="4290946" y="330486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" name="Google Shape;600;p57">
            <a:extLst>
              <a:ext uri="{FF2B5EF4-FFF2-40B4-BE49-F238E27FC236}">
                <a16:creationId xmlns:a16="http://schemas.microsoft.com/office/drawing/2014/main" id="{67E613A6-136C-974B-AAE9-CC349C7AC234}"/>
              </a:ext>
            </a:extLst>
          </p:cNvPr>
          <p:cNvCxnSpPr>
            <a:stCxn id="31" idx="3"/>
            <a:endCxn id="40" idx="1"/>
          </p:cNvCxnSpPr>
          <p:nvPr/>
        </p:nvCxnSpPr>
        <p:spPr>
          <a:xfrm>
            <a:off x="3656850" y="2963150"/>
            <a:ext cx="634200" cy="19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" name="Google Shape;601;p57">
            <a:extLst>
              <a:ext uri="{FF2B5EF4-FFF2-40B4-BE49-F238E27FC236}">
                <a16:creationId xmlns:a16="http://schemas.microsoft.com/office/drawing/2014/main" id="{00559CB6-2253-154E-949E-1AC81AAB5162}"/>
              </a:ext>
            </a:extLst>
          </p:cNvPr>
          <p:cNvCxnSpPr>
            <a:stCxn id="32" idx="3"/>
            <a:endCxn id="40" idx="1"/>
          </p:cNvCxnSpPr>
          <p:nvPr/>
        </p:nvCxnSpPr>
        <p:spPr>
          <a:xfrm rot="10800000" flipH="1">
            <a:off x="3668355" y="3156036"/>
            <a:ext cx="622800" cy="14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" name="Google Shape;602;p57">
            <a:extLst>
              <a:ext uri="{FF2B5EF4-FFF2-40B4-BE49-F238E27FC236}">
                <a16:creationId xmlns:a16="http://schemas.microsoft.com/office/drawing/2014/main" id="{438DF257-63EB-494B-9502-5ABD1CD8A373}"/>
              </a:ext>
            </a:extLst>
          </p:cNvPr>
          <p:cNvCxnSpPr>
            <a:stCxn id="33" idx="3"/>
            <a:endCxn id="40" idx="1"/>
          </p:cNvCxnSpPr>
          <p:nvPr/>
        </p:nvCxnSpPr>
        <p:spPr>
          <a:xfrm rot="10800000" flipH="1">
            <a:off x="3656850" y="3155935"/>
            <a:ext cx="634200" cy="48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" name="Google Shape;603;p57">
            <a:extLst>
              <a:ext uri="{FF2B5EF4-FFF2-40B4-BE49-F238E27FC236}">
                <a16:creationId xmlns:a16="http://schemas.microsoft.com/office/drawing/2014/main" id="{EAFC58EA-3A8D-D04E-A11A-2EB57F492B81}"/>
              </a:ext>
            </a:extLst>
          </p:cNvPr>
          <p:cNvCxnSpPr>
            <a:stCxn id="34" idx="3"/>
            <a:endCxn id="40" idx="1"/>
          </p:cNvCxnSpPr>
          <p:nvPr/>
        </p:nvCxnSpPr>
        <p:spPr>
          <a:xfrm rot="10800000" flipH="1">
            <a:off x="3656850" y="3156040"/>
            <a:ext cx="634200" cy="8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" name="Google Shape;604;p57">
            <a:extLst>
              <a:ext uri="{FF2B5EF4-FFF2-40B4-BE49-F238E27FC236}">
                <a16:creationId xmlns:a16="http://schemas.microsoft.com/office/drawing/2014/main" id="{1BE9835F-0D18-7C4A-83E7-8E2EE5895E1F}"/>
              </a:ext>
            </a:extLst>
          </p:cNvPr>
          <p:cNvCxnSpPr>
            <a:stCxn id="31" idx="3"/>
            <a:endCxn id="41" idx="1"/>
          </p:cNvCxnSpPr>
          <p:nvPr/>
        </p:nvCxnSpPr>
        <p:spPr>
          <a:xfrm>
            <a:off x="3656850" y="2963150"/>
            <a:ext cx="634200" cy="54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" name="Google Shape;605;p57">
            <a:extLst>
              <a:ext uri="{FF2B5EF4-FFF2-40B4-BE49-F238E27FC236}">
                <a16:creationId xmlns:a16="http://schemas.microsoft.com/office/drawing/2014/main" id="{2415C27D-C729-8A48-A1C1-125A42FD8D7A}"/>
              </a:ext>
            </a:extLst>
          </p:cNvPr>
          <p:cNvCxnSpPr>
            <a:stCxn id="32" idx="3"/>
            <a:endCxn id="41" idx="1"/>
          </p:cNvCxnSpPr>
          <p:nvPr/>
        </p:nvCxnSpPr>
        <p:spPr>
          <a:xfrm>
            <a:off x="3668355" y="3298236"/>
            <a:ext cx="622500" cy="20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" name="Google Shape;606;p57">
            <a:extLst>
              <a:ext uri="{FF2B5EF4-FFF2-40B4-BE49-F238E27FC236}">
                <a16:creationId xmlns:a16="http://schemas.microsoft.com/office/drawing/2014/main" id="{611D9419-B0D4-F441-BFA5-C04C1C610DF9}"/>
              </a:ext>
            </a:extLst>
          </p:cNvPr>
          <p:cNvCxnSpPr>
            <a:stCxn id="33" idx="3"/>
            <a:endCxn id="41" idx="1"/>
          </p:cNvCxnSpPr>
          <p:nvPr/>
        </p:nvCxnSpPr>
        <p:spPr>
          <a:xfrm rot="10800000" flipH="1">
            <a:off x="3656850" y="3504835"/>
            <a:ext cx="634200" cy="13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" name="Google Shape;607;p57">
            <a:extLst>
              <a:ext uri="{FF2B5EF4-FFF2-40B4-BE49-F238E27FC236}">
                <a16:creationId xmlns:a16="http://schemas.microsoft.com/office/drawing/2014/main" id="{1FC728C8-077C-184A-AAB2-9919C6AA0EF8}"/>
              </a:ext>
            </a:extLst>
          </p:cNvPr>
          <p:cNvCxnSpPr>
            <a:stCxn id="34" idx="3"/>
            <a:endCxn id="41" idx="1"/>
          </p:cNvCxnSpPr>
          <p:nvPr/>
        </p:nvCxnSpPr>
        <p:spPr>
          <a:xfrm rot="10800000" flipH="1">
            <a:off x="3656850" y="3504940"/>
            <a:ext cx="634200" cy="47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" name="Google Shape;608;p57">
            <a:extLst>
              <a:ext uri="{FF2B5EF4-FFF2-40B4-BE49-F238E27FC236}">
                <a16:creationId xmlns:a16="http://schemas.microsoft.com/office/drawing/2014/main" id="{772C6A82-D4F1-2E41-91AB-6786AFC8E4F1}"/>
              </a:ext>
            </a:extLst>
          </p:cNvPr>
          <p:cNvSpPr txBox="1"/>
          <p:nvPr/>
        </p:nvSpPr>
        <p:spPr>
          <a:xfrm>
            <a:off x="5221400" y="20217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609;p57">
            <a:extLst>
              <a:ext uri="{FF2B5EF4-FFF2-40B4-BE49-F238E27FC236}">
                <a16:creationId xmlns:a16="http://schemas.microsoft.com/office/drawing/2014/main" id="{707C5147-B858-5A45-B86A-4627BE6D1132}"/>
              </a:ext>
            </a:extLst>
          </p:cNvPr>
          <p:cNvSpPr txBox="1"/>
          <p:nvPr/>
        </p:nvSpPr>
        <p:spPr>
          <a:xfrm>
            <a:off x="5221400" y="27515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2" name="Google Shape;610;p57">
            <a:extLst>
              <a:ext uri="{FF2B5EF4-FFF2-40B4-BE49-F238E27FC236}">
                <a16:creationId xmlns:a16="http://schemas.microsoft.com/office/drawing/2014/main" id="{9595C0F5-72B6-C64A-AFD1-529E6B51F7BE}"/>
              </a:ext>
            </a:extLst>
          </p:cNvPr>
          <p:cNvCxnSpPr>
            <a:stCxn id="8" idx="3"/>
            <a:endCxn id="35" idx="1"/>
          </p:cNvCxnSpPr>
          <p:nvPr/>
        </p:nvCxnSpPr>
        <p:spPr>
          <a:xfrm>
            <a:off x="3656850" y="1609200"/>
            <a:ext cx="634200" cy="12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" name="Google Shape;611;p57">
            <a:extLst>
              <a:ext uri="{FF2B5EF4-FFF2-40B4-BE49-F238E27FC236}">
                <a16:creationId xmlns:a16="http://schemas.microsoft.com/office/drawing/2014/main" id="{ED646D0C-B2A1-734D-9AA0-B9241ACF44B3}"/>
              </a:ext>
            </a:extLst>
          </p:cNvPr>
          <p:cNvCxnSpPr>
            <a:stCxn id="8" idx="3"/>
            <a:endCxn id="40" idx="1"/>
          </p:cNvCxnSpPr>
          <p:nvPr/>
        </p:nvCxnSpPr>
        <p:spPr>
          <a:xfrm>
            <a:off x="3656850" y="1609200"/>
            <a:ext cx="634200" cy="154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" name="Google Shape;612;p57">
            <a:extLst>
              <a:ext uri="{FF2B5EF4-FFF2-40B4-BE49-F238E27FC236}">
                <a16:creationId xmlns:a16="http://schemas.microsoft.com/office/drawing/2014/main" id="{C0B497F2-6FF7-FF4C-99C1-941B5FB784D3}"/>
              </a:ext>
            </a:extLst>
          </p:cNvPr>
          <p:cNvCxnSpPr>
            <a:stCxn id="8" idx="3"/>
            <a:endCxn id="41" idx="1"/>
          </p:cNvCxnSpPr>
          <p:nvPr/>
        </p:nvCxnSpPr>
        <p:spPr>
          <a:xfrm>
            <a:off x="3656850" y="1609200"/>
            <a:ext cx="634200" cy="189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" name="Google Shape;613;p57">
            <a:extLst>
              <a:ext uri="{FF2B5EF4-FFF2-40B4-BE49-F238E27FC236}">
                <a16:creationId xmlns:a16="http://schemas.microsoft.com/office/drawing/2014/main" id="{79E1AA87-DC57-C843-9F79-1A092C2899E5}"/>
              </a:ext>
            </a:extLst>
          </p:cNvPr>
          <p:cNvCxnSpPr>
            <a:stCxn id="34" idx="3"/>
            <a:endCxn id="16" idx="1"/>
          </p:cNvCxnSpPr>
          <p:nvPr/>
        </p:nvCxnSpPr>
        <p:spPr>
          <a:xfrm rot="10800000" flipH="1">
            <a:off x="3656850" y="1774840"/>
            <a:ext cx="634200" cy="22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" name="Google Shape;614;p57">
            <a:extLst>
              <a:ext uri="{FF2B5EF4-FFF2-40B4-BE49-F238E27FC236}">
                <a16:creationId xmlns:a16="http://schemas.microsoft.com/office/drawing/2014/main" id="{09699DF5-8E84-E245-B82F-315150B8FD0D}"/>
              </a:ext>
            </a:extLst>
          </p:cNvPr>
          <p:cNvCxnSpPr>
            <a:stCxn id="15" idx="3"/>
            <a:endCxn id="35" idx="1"/>
          </p:cNvCxnSpPr>
          <p:nvPr/>
        </p:nvCxnSpPr>
        <p:spPr>
          <a:xfrm>
            <a:off x="3656850" y="2628890"/>
            <a:ext cx="634200" cy="19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7" name="Google Shape;615;p57">
            <a:extLst>
              <a:ext uri="{FF2B5EF4-FFF2-40B4-BE49-F238E27FC236}">
                <a16:creationId xmlns:a16="http://schemas.microsoft.com/office/drawing/2014/main" id="{2D4FA6E5-4A5A-1A4A-8C02-EE9CEA68DDDF}"/>
              </a:ext>
            </a:extLst>
          </p:cNvPr>
          <p:cNvCxnSpPr>
            <a:stCxn id="16" idx="3"/>
            <a:endCxn id="50" idx="1"/>
          </p:cNvCxnSpPr>
          <p:nvPr/>
        </p:nvCxnSpPr>
        <p:spPr>
          <a:xfrm>
            <a:off x="4755946" y="1774990"/>
            <a:ext cx="465600" cy="57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8" name="Google Shape;616;p57">
            <a:extLst>
              <a:ext uri="{FF2B5EF4-FFF2-40B4-BE49-F238E27FC236}">
                <a16:creationId xmlns:a16="http://schemas.microsoft.com/office/drawing/2014/main" id="{354C70AA-E7DD-5449-A02A-6ED3B6CD262C}"/>
              </a:ext>
            </a:extLst>
          </p:cNvPr>
          <p:cNvCxnSpPr>
            <a:stCxn id="16" idx="3"/>
            <a:endCxn id="51" idx="1"/>
          </p:cNvCxnSpPr>
          <p:nvPr/>
        </p:nvCxnSpPr>
        <p:spPr>
          <a:xfrm>
            <a:off x="4755946" y="1774990"/>
            <a:ext cx="465600" cy="130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" name="Google Shape;617;p57">
            <a:extLst>
              <a:ext uri="{FF2B5EF4-FFF2-40B4-BE49-F238E27FC236}">
                <a16:creationId xmlns:a16="http://schemas.microsoft.com/office/drawing/2014/main" id="{1FB709B3-F7CF-A742-835E-0E3D4E95EEA6}"/>
              </a:ext>
            </a:extLst>
          </p:cNvPr>
          <p:cNvCxnSpPr>
            <a:stCxn id="21" idx="3"/>
            <a:endCxn id="50" idx="1"/>
          </p:cNvCxnSpPr>
          <p:nvPr/>
        </p:nvCxnSpPr>
        <p:spPr>
          <a:xfrm>
            <a:off x="4756046" y="2106859"/>
            <a:ext cx="465300" cy="24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" name="Google Shape;618;p57">
            <a:extLst>
              <a:ext uri="{FF2B5EF4-FFF2-40B4-BE49-F238E27FC236}">
                <a16:creationId xmlns:a16="http://schemas.microsoft.com/office/drawing/2014/main" id="{3A6601C3-B857-7643-90A0-16FEA2EC8E5D}"/>
              </a:ext>
            </a:extLst>
          </p:cNvPr>
          <p:cNvCxnSpPr>
            <a:stCxn id="21" idx="3"/>
            <a:endCxn id="51" idx="1"/>
          </p:cNvCxnSpPr>
          <p:nvPr/>
        </p:nvCxnSpPr>
        <p:spPr>
          <a:xfrm>
            <a:off x="4756046" y="2106859"/>
            <a:ext cx="465300" cy="97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" name="Google Shape;619;p57">
            <a:extLst>
              <a:ext uri="{FF2B5EF4-FFF2-40B4-BE49-F238E27FC236}">
                <a16:creationId xmlns:a16="http://schemas.microsoft.com/office/drawing/2014/main" id="{A8D86CE9-CD02-EE41-9E06-7B2F1C501F30}"/>
              </a:ext>
            </a:extLst>
          </p:cNvPr>
          <p:cNvCxnSpPr>
            <a:stCxn id="22" idx="3"/>
            <a:endCxn id="50" idx="1"/>
          </p:cNvCxnSpPr>
          <p:nvPr/>
        </p:nvCxnSpPr>
        <p:spPr>
          <a:xfrm rot="10800000" flipH="1">
            <a:off x="4755946" y="2351410"/>
            <a:ext cx="465600" cy="1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" name="Google Shape;620;p57">
            <a:extLst>
              <a:ext uri="{FF2B5EF4-FFF2-40B4-BE49-F238E27FC236}">
                <a16:creationId xmlns:a16="http://schemas.microsoft.com/office/drawing/2014/main" id="{53D48BF9-8D1A-4F45-937E-F587215FFBA1}"/>
              </a:ext>
            </a:extLst>
          </p:cNvPr>
          <p:cNvCxnSpPr>
            <a:stCxn id="22" idx="3"/>
            <a:endCxn id="51" idx="1"/>
          </p:cNvCxnSpPr>
          <p:nvPr/>
        </p:nvCxnSpPr>
        <p:spPr>
          <a:xfrm>
            <a:off x="4755946" y="2455810"/>
            <a:ext cx="465600" cy="62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" name="Google Shape;621;p57">
            <a:extLst>
              <a:ext uri="{FF2B5EF4-FFF2-40B4-BE49-F238E27FC236}">
                <a16:creationId xmlns:a16="http://schemas.microsoft.com/office/drawing/2014/main" id="{64B45A2A-584E-EF4A-BA20-5773F71247B6}"/>
              </a:ext>
            </a:extLst>
          </p:cNvPr>
          <p:cNvCxnSpPr>
            <a:stCxn id="35" idx="3"/>
            <a:endCxn id="51" idx="1"/>
          </p:cNvCxnSpPr>
          <p:nvPr/>
        </p:nvCxnSpPr>
        <p:spPr>
          <a:xfrm>
            <a:off x="4755946" y="2824140"/>
            <a:ext cx="465600" cy="25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" name="Google Shape;622;p57">
            <a:extLst>
              <a:ext uri="{FF2B5EF4-FFF2-40B4-BE49-F238E27FC236}">
                <a16:creationId xmlns:a16="http://schemas.microsoft.com/office/drawing/2014/main" id="{6D521BE3-371D-7C46-B4FF-6B5DDC03C91D}"/>
              </a:ext>
            </a:extLst>
          </p:cNvPr>
          <p:cNvCxnSpPr>
            <a:stCxn id="41" idx="3"/>
            <a:endCxn id="50" idx="1"/>
          </p:cNvCxnSpPr>
          <p:nvPr/>
        </p:nvCxnSpPr>
        <p:spPr>
          <a:xfrm rot="10800000" flipH="1">
            <a:off x="4755946" y="2351460"/>
            <a:ext cx="465600" cy="115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" name="Google Shape;623;p57">
            <a:extLst>
              <a:ext uri="{FF2B5EF4-FFF2-40B4-BE49-F238E27FC236}">
                <a16:creationId xmlns:a16="http://schemas.microsoft.com/office/drawing/2014/main" id="{8B3F9AE3-4E36-1740-B81F-46AC92233F21}"/>
              </a:ext>
            </a:extLst>
          </p:cNvPr>
          <p:cNvCxnSpPr>
            <a:stCxn id="40" idx="3"/>
            <a:endCxn id="51" idx="1"/>
          </p:cNvCxnSpPr>
          <p:nvPr/>
        </p:nvCxnSpPr>
        <p:spPr>
          <a:xfrm rot="10800000" flipH="1">
            <a:off x="4756046" y="3081309"/>
            <a:ext cx="465300" cy="7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" name="Google Shape;624;p57">
            <a:extLst>
              <a:ext uri="{FF2B5EF4-FFF2-40B4-BE49-F238E27FC236}">
                <a16:creationId xmlns:a16="http://schemas.microsoft.com/office/drawing/2014/main" id="{2BE87EDE-8D31-5A4B-A671-681B86B196A8}"/>
              </a:ext>
            </a:extLst>
          </p:cNvPr>
          <p:cNvCxnSpPr>
            <a:stCxn id="41" idx="3"/>
            <a:endCxn id="51" idx="1"/>
          </p:cNvCxnSpPr>
          <p:nvPr/>
        </p:nvCxnSpPr>
        <p:spPr>
          <a:xfrm rot="10800000" flipH="1">
            <a:off x="4755946" y="3081360"/>
            <a:ext cx="465600" cy="4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" name="Google Shape;625;p57">
            <a:extLst>
              <a:ext uri="{FF2B5EF4-FFF2-40B4-BE49-F238E27FC236}">
                <a16:creationId xmlns:a16="http://schemas.microsoft.com/office/drawing/2014/main" id="{4BC32699-BB99-E74D-96A7-114E31ADC01B}"/>
              </a:ext>
            </a:extLst>
          </p:cNvPr>
          <p:cNvCxnSpPr>
            <a:stCxn id="50" idx="3"/>
          </p:cNvCxnSpPr>
          <p:nvPr/>
        </p:nvCxnSpPr>
        <p:spPr>
          <a:xfrm>
            <a:off x="5934800" y="23514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" name="Google Shape;626;p57">
            <a:extLst>
              <a:ext uri="{FF2B5EF4-FFF2-40B4-BE49-F238E27FC236}">
                <a16:creationId xmlns:a16="http://schemas.microsoft.com/office/drawing/2014/main" id="{A9F9E111-6036-9749-88C3-1A9BFCE7CF3B}"/>
              </a:ext>
            </a:extLst>
          </p:cNvPr>
          <p:cNvCxnSpPr/>
          <p:nvPr/>
        </p:nvCxnSpPr>
        <p:spPr>
          <a:xfrm>
            <a:off x="5928050" y="31168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9" name="Google Shape;627;p57">
            <a:extLst>
              <a:ext uri="{FF2B5EF4-FFF2-40B4-BE49-F238E27FC236}">
                <a16:creationId xmlns:a16="http://schemas.microsoft.com/office/drawing/2014/main" id="{34DACE47-BCBA-EB48-BAE2-5C953B73AAE2}"/>
              </a:ext>
            </a:extLst>
          </p:cNvPr>
          <p:cNvSpPr txBox="1"/>
          <p:nvPr/>
        </p:nvSpPr>
        <p:spPr>
          <a:xfrm>
            <a:off x="2542000" y="44607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628;p57">
            <a:extLst>
              <a:ext uri="{FF2B5EF4-FFF2-40B4-BE49-F238E27FC236}">
                <a16:creationId xmlns:a16="http://schemas.microsoft.com/office/drawing/2014/main" id="{616BB10A-41CE-FB4C-A359-07C1FEA338E4}"/>
              </a:ext>
            </a:extLst>
          </p:cNvPr>
          <p:cNvSpPr txBox="1"/>
          <p:nvPr/>
        </p:nvSpPr>
        <p:spPr>
          <a:xfrm>
            <a:off x="5254875" y="4447150"/>
            <a:ext cx="8733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Выход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629;p57">
            <a:extLst>
              <a:ext uri="{FF2B5EF4-FFF2-40B4-BE49-F238E27FC236}">
                <a16:creationId xmlns:a16="http://schemas.microsoft.com/office/drawing/2014/main" id="{9A4A8F28-59F6-DA44-BB81-97EEAC60B23F}"/>
              </a:ext>
            </a:extLst>
          </p:cNvPr>
          <p:cNvSpPr txBox="1"/>
          <p:nvPr/>
        </p:nvSpPr>
        <p:spPr>
          <a:xfrm>
            <a:off x="4139800" y="4351300"/>
            <a:ext cx="1017086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Скрытый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слой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695;p58">
            <a:extLst>
              <a:ext uri="{FF2B5EF4-FFF2-40B4-BE49-F238E27FC236}">
                <a16:creationId xmlns:a16="http://schemas.microsoft.com/office/drawing/2014/main" id="{8C629BA0-4403-4743-8260-8BA1D38126C7}"/>
              </a:ext>
            </a:extLst>
          </p:cNvPr>
          <p:cNvSpPr/>
          <p:nvPr/>
        </p:nvSpPr>
        <p:spPr>
          <a:xfrm>
            <a:off x="4280604" y="1229340"/>
            <a:ext cx="654425" cy="531850"/>
          </a:xfrm>
          <a:custGeom>
            <a:avLst/>
            <a:gdLst/>
            <a:ahLst/>
            <a:cxnLst/>
            <a:rect l="l" t="t" r="r" b="b"/>
            <a:pathLst>
              <a:path w="26177" h="21274" extrusionOk="0">
                <a:moveTo>
                  <a:pt x="20106" y="21274"/>
                </a:moveTo>
                <a:cubicBezTo>
                  <a:pt x="20862" y="20607"/>
                  <a:pt x="23709" y="18739"/>
                  <a:pt x="24643" y="17271"/>
                </a:cubicBezTo>
                <a:cubicBezTo>
                  <a:pt x="25577" y="15803"/>
                  <a:pt x="25488" y="13847"/>
                  <a:pt x="25710" y="12468"/>
                </a:cubicBezTo>
                <a:cubicBezTo>
                  <a:pt x="25932" y="11089"/>
                  <a:pt x="26466" y="10378"/>
                  <a:pt x="25977" y="8999"/>
                </a:cubicBezTo>
                <a:cubicBezTo>
                  <a:pt x="25488" y="7620"/>
                  <a:pt x="24198" y="5486"/>
                  <a:pt x="22775" y="4196"/>
                </a:cubicBezTo>
                <a:cubicBezTo>
                  <a:pt x="21352" y="2906"/>
                  <a:pt x="19884" y="1927"/>
                  <a:pt x="17438" y="1260"/>
                </a:cubicBezTo>
                <a:cubicBezTo>
                  <a:pt x="14992" y="593"/>
                  <a:pt x="10678" y="-430"/>
                  <a:pt x="8098" y="193"/>
                </a:cubicBezTo>
                <a:cubicBezTo>
                  <a:pt x="5519" y="816"/>
                  <a:pt x="3295" y="3084"/>
                  <a:pt x="1961" y="4996"/>
                </a:cubicBezTo>
                <a:cubicBezTo>
                  <a:pt x="627" y="6908"/>
                  <a:pt x="316" y="9621"/>
                  <a:pt x="93" y="11667"/>
                </a:cubicBezTo>
                <a:cubicBezTo>
                  <a:pt x="-129" y="13713"/>
                  <a:pt x="48" y="15803"/>
                  <a:pt x="626" y="17271"/>
                </a:cubicBezTo>
                <a:cubicBezTo>
                  <a:pt x="1204" y="18739"/>
                  <a:pt x="3073" y="19939"/>
                  <a:pt x="3562" y="20473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696;p58">
            <a:extLst>
              <a:ext uri="{FF2B5EF4-FFF2-40B4-BE49-F238E27FC236}">
                <a16:creationId xmlns:a16="http://schemas.microsoft.com/office/drawing/2014/main" id="{AD321999-969A-BB4F-B968-BD7ACA6A19B8}"/>
              </a:ext>
            </a:extLst>
          </p:cNvPr>
          <p:cNvSpPr/>
          <p:nvPr/>
        </p:nvSpPr>
        <p:spPr>
          <a:xfrm>
            <a:off x="4054559" y="3162150"/>
            <a:ext cx="883825" cy="1003075"/>
          </a:xfrm>
          <a:custGeom>
            <a:avLst/>
            <a:gdLst/>
            <a:ahLst/>
            <a:cxnLst/>
            <a:rect l="l" t="t" r="r" b="b"/>
            <a:pathLst>
              <a:path w="35353" h="40123" extrusionOk="0">
                <a:moveTo>
                  <a:pt x="27814" y="14677"/>
                </a:moveTo>
                <a:cubicBezTo>
                  <a:pt x="28926" y="15567"/>
                  <a:pt x="33329" y="17746"/>
                  <a:pt x="34485" y="20014"/>
                </a:cubicBezTo>
                <a:cubicBezTo>
                  <a:pt x="35641" y="22282"/>
                  <a:pt x="35553" y="25395"/>
                  <a:pt x="34752" y="28286"/>
                </a:cubicBezTo>
                <a:cubicBezTo>
                  <a:pt x="33952" y="31177"/>
                  <a:pt x="31906" y="35402"/>
                  <a:pt x="29682" y="37359"/>
                </a:cubicBezTo>
                <a:cubicBezTo>
                  <a:pt x="27458" y="39316"/>
                  <a:pt x="24345" y="39760"/>
                  <a:pt x="21410" y="40027"/>
                </a:cubicBezTo>
                <a:cubicBezTo>
                  <a:pt x="18475" y="40294"/>
                  <a:pt x="14917" y="40027"/>
                  <a:pt x="12070" y="38960"/>
                </a:cubicBezTo>
                <a:cubicBezTo>
                  <a:pt x="9224" y="37893"/>
                  <a:pt x="6110" y="35980"/>
                  <a:pt x="4331" y="33623"/>
                </a:cubicBezTo>
                <a:cubicBezTo>
                  <a:pt x="2552" y="31266"/>
                  <a:pt x="2108" y="27797"/>
                  <a:pt x="1396" y="24817"/>
                </a:cubicBezTo>
                <a:cubicBezTo>
                  <a:pt x="685" y="21837"/>
                  <a:pt x="-249" y="18857"/>
                  <a:pt x="62" y="15744"/>
                </a:cubicBezTo>
                <a:cubicBezTo>
                  <a:pt x="373" y="12631"/>
                  <a:pt x="1663" y="8762"/>
                  <a:pt x="3264" y="6138"/>
                </a:cubicBezTo>
                <a:cubicBezTo>
                  <a:pt x="4865" y="3514"/>
                  <a:pt x="8601" y="1023"/>
                  <a:pt x="9668" y="0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447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01;p59">
            <a:extLst>
              <a:ext uri="{FF2B5EF4-FFF2-40B4-BE49-F238E27FC236}">
                <a16:creationId xmlns:a16="http://schemas.microsoft.com/office/drawing/2014/main" id="{FFAEE802-3E86-A946-822C-388657014D8B}"/>
              </a:ext>
            </a:extLst>
          </p:cNvPr>
          <p:cNvSpPr txBox="1"/>
          <p:nvPr/>
        </p:nvSpPr>
        <p:spPr>
          <a:xfrm>
            <a:off x="3735875" y="3510875"/>
            <a:ext cx="5334600" cy="13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Используются</a:t>
            </a:r>
            <a:r>
              <a:rPr lang="en-GB" sz="11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sz="11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Анализа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временных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рядов</a:t>
            </a:r>
            <a:endParaRPr sz="11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естественного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языка</a:t>
            </a:r>
            <a:endParaRPr sz="11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Извлечения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информации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последовательностей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изображений</a:t>
            </a:r>
            <a:endParaRPr sz="11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Работы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звуком</a:t>
            </a:r>
            <a:endParaRPr sz="11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" name="Google Shape;703;p59">
            <a:extLst>
              <a:ext uri="{FF2B5EF4-FFF2-40B4-BE49-F238E27FC236}">
                <a16:creationId xmlns:a16="http://schemas.microsoft.com/office/drawing/2014/main" id="{88B0872B-7A44-DB4D-84A3-07F15EDC1034}"/>
              </a:ext>
            </a:extLst>
          </p:cNvPr>
          <p:cNvSpPr txBox="1"/>
          <p:nvPr/>
        </p:nvSpPr>
        <p:spPr>
          <a:xfrm>
            <a:off x="754733" y="1435894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704;p59">
            <a:extLst>
              <a:ext uri="{FF2B5EF4-FFF2-40B4-BE49-F238E27FC236}">
                <a16:creationId xmlns:a16="http://schemas.microsoft.com/office/drawing/2014/main" id="{E1138392-C368-CF48-BC09-5D5CDE7AC31A}"/>
              </a:ext>
            </a:extLst>
          </p:cNvPr>
          <p:cNvSpPr txBox="1"/>
          <p:nvPr/>
        </p:nvSpPr>
        <p:spPr>
          <a:xfrm>
            <a:off x="765073" y="1730408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05;p59">
            <a:extLst>
              <a:ext uri="{FF2B5EF4-FFF2-40B4-BE49-F238E27FC236}">
                <a16:creationId xmlns:a16="http://schemas.microsoft.com/office/drawing/2014/main" id="{06D715C1-77D6-D148-8BE2-4AF28F1DF4C9}"/>
              </a:ext>
            </a:extLst>
          </p:cNvPr>
          <p:cNvSpPr txBox="1"/>
          <p:nvPr/>
        </p:nvSpPr>
        <p:spPr>
          <a:xfrm>
            <a:off x="754733" y="2030911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06;p59">
            <a:extLst>
              <a:ext uri="{FF2B5EF4-FFF2-40B4-BE49-F238E27FC236}">
                <a16:creationId xmlns:a16="http://schemas.microsoft.com/office/drawing/2014/main" id="{F296F26C-D5C1-A348-A646-B32DA343237B}"/>
              </a:ext>
            </a:extLst>
          </p:cNvPr>
          <p:cNvSpPr txBox="1"/>
          <p:nvPr/>
        </p:nvSpPr>
        <p:spPr>
          <a:xfrm>
            <a:off x="754733" y="2332122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" name="Google Shape;707;p59">
            <a:extLst>
              <a:ext uri="{FF2B5EF4-FFF2-40B4-BE49-F238E27FC236}">
                <a16:creationId xmlns:a16="http://schemas.microsoft.com/office/drawing/2014/main" id="{916890A1-05C5-5E4A-9B06-55B38A9BB9B9}"/>
              </a:ext>
            </a:extLst>
          </p:cNvPr>
          <p:cNvSpPr txBox="1"/>
          <p:nvPr/>
        </p:nvSpPr>
        <p:spPr>
          <a:xfrm>
            <a:off x="1807344" y="1581610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1" name="Google Shape;708;p59">
            <a:extLst>
              <a:ext uri="{FF2B5EF4-FFF2-40B4-BE49-F238E27FC236}">
                <a16:creationId xmlns:a16="http://schemas.microsoft.com/office/drawing/2014/main" id="{C37569A0-6AE1-AE47-8FBD-9058B2EB68EC}"/>
              </a:ext>
            </a:extLst>
          </p:cNvPr>
          <p:cNvCxnSpPr>
            <a:stCxn id="76" idx="3"/>
            <a:endCxn id="80" idx="1"/>
          </p:cNvCxnSpPr>
          <p:nvPr/>
        </p:nvCxnSpPr>
        <p:spPr>
          <a:xfrm>
            <a:off x="1313633" y="1611694"/>
            <a:ext cx="493800" cy="14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" name="Google Shape;709;p59">
            <a:extLst>
              <a:ext uri="{FF2B5EF4-FFF2-40B4-BE49-F238E27FC236}">
                <a16:creationId xmlns:a16="http://schemas.microsoft.com/office/drawing/2014/main" id="{0D6B8320-0DBC-5B44-B647-5AA86BBE3B6C}"/>
              </a:ext>
            </a:extLst>
          </p:cNvPr>
          <p:cNvCxnSpPr>
            <a:stCxn id="77" idx="3"/>
            <a:endCxn id="80" idx="1"/>
          </p:cNvCxnSpPr>
          <p:nvPr/>
        </p:nvCxnSpPr>
        <p:spPr>
          <a:xfrm rot="10800000" flipH="1">
            <a:off x="1323973" y="1757408"/>
            <a:ext cx="483300" cy="14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3" name="Google Shape;710;p59">
            <a:extLst>
              <a:ext uri="{FF2B5EF4-FFF2-40B4-BE49-F238E27FC236}">
                <a16:creationId xmlns:a16="http://schemas.microsoft.com/office/drawing/2014/main" id="{B956C229-C38A-8448-9253-92D0E6F71829}"/>
              </a:ext>
            </a:extLst>
          </p:cNvPr>
          <p:cNvCxnSpPr>
            <a:stCxn id="78" idx="3"/>
            <a:endCxn id="80" idx="1"/>
          </p:cNvCxnSpPr>
          <p:nvPr/>
        </p:nvCxnSpPr>
        <p:spPr>
          <a:xfrm rot="10800000" flipH="1">
            <a:off x="1313633" y="1757311"/>
            <a:ext cx="493800" cy="4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4" name="Google Shape;711;p59">
            <a:extLst>
              <a:ext uri="{FF2B5EF4-FFF2-40B4-BE49-F238E27FC236}">
                <a16:creationId xmlns:a16="http://schemas.microsoft.com/office/drawing/2014/main" id="{26D93EA3-C569-724C-867F-6ADA404B29BA}"/>
              </a:ext>
            </a:extLst>
          </p:cNvPr>
          <p:cNvCxnSpPr>
            <a:stCxn id="79" idx="3"/>
            <a:endCxn id="80" idx="1"/>
          </p:cNvCxnSpPr>
          <p:nvPr/>
        </p:nvCxnSpPr>
        <p:spPr>
          <a:xfrm rot="10800000" flipH="1">
            <a:off x="1313633" y="1757322"/>
            <a:ext cx="493800" cy="75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5" name="Google Shape;712;p59">
            <a:extLst>
              <a:ext uri="{FF2B5EF4-FFF2-40B4-BE49-F238E27FC236}">
                <a16:creationId xmlns:a16="http://schemas.microsoft.com/office/drawing/2014/main" id="{9318C30C-CA91-A747-A6EC-7B827345B175}"/>
              </a:ext>
            </a:extLst>
          </p:cNvPr>
          <p:cNvSpPr txBox="1"/>
          <p:nvPr/>
        </p:nvSpPr>
        <p:spPr>
          <a:xfrm>
            <a:off x="1807434" y="1873297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713;p59">
            <a:extLst>
              <a:ext uri="{FF2B5EF4-FFF2-40B4-BE49-F238E27FC236}">
                <a16:creationId xmlns:a16="http://schemas.microsoft.com/office/drawing/2014/main" id="{E87E75F1-2B71-DD42-B4AC-E5A37A20822A}"/>
              </a:ext>
            </a:extLst>
          </p:cNvPr>
          <p:cNvSpPr txBox="1"/>
          <p:nvPr/>
        </p:nvSpPr>
        <p:spPr>
          <a:xfrm>
            <a:off x="1807344" y="2179998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7" name="Google Shape;714;p59">
            <a:extLst>
              <a:ext uri="{FF2B5EF4-FFF2-40B4-BE49-F238E27FC236}">
                <a16:creationId xmlns:a16="http://schemas.microsoft.com/office/drawing/2014/main" id="{146E9EC3-4E87-6047-AFA3-4F7980BD8E4F}"/>
              </a:ext>
            </a:extLst>
          </p:cNvPr>
          <p:cNvCxnSpPr>
            <a:stCxn id="76" idx="3"/>
            <a:endCxn id="85" idx="1"/>
          </p:cNvCxnSpPr>
          <p:nvPr/>
        </p:nvCxnSpPr>
        <p:spPr>
          <a:xfrm>
            <a:off x="1313633" y="1611694"/>
            <a:ext cx="493800" cy="43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" name="Google Shape;715;p59">
            <a:extLst>
              <a:ext uri="{FF2B5EF4-FFF2-40B4-BE49-F238E27FC236}">
                <a16:creationId xmlns:a16="http://schemas.microsoft.com/office/drawing/2014/main" id="{533B0D62-FC12-F54A-ABAC-8B7862D8E8C8}"/>
              </a:ext>
            </a:extLst>
          </p:cNvPr>
          <p:cNvCxnSpPr>
            <a:stCxn id="77" idx="3"/>
            <a:endCxn id="85" idx="1"/>
          </p:cNvCxnSpPr>
          <p:nvPr/>
        </p:nvCxnSpPr>
        <p:spPr>
          <a:xfrm>
            <a:off x="1323973" y="1906208"/>
            <a:ext cx="483600" cy="14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9" name="Google Shape;716;p59">
            <a:extLst>
              <a:ext uri="{FF2B5EF4-FFF2-40B4-BE49-F238E27FC236}">
                <a16:creationId xmlns:a16="http://schemas.microsoft.com/office/drawing/2014/main" id="{B6ADB4A2-7D05-194C-9493-7C720D1BB881}"/>
              </a:ext>
            </a:extLst>
          </p:cNvPr>
          <p:cNvCxnSpPr>
            <a:stCxn id="78" idx="3"/>
            <a:endCxn id="85" idx="1"/>
          </p:cNvCxnSpPr>
          <p:nvPr/>
        </p:nvCxnSpPr>
        <p:spPr>
          <a:xfrm rot="10800000" flipH="1">
            <a:off x="1313633" y="2049211"/>
            <a:ext cx="493800" cy="15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0" name="Google Shape;717;p59">
            <a:extLst>
              <a:ext uri="{FF2B5EF4-FFF2-40B4-BE49-F238E27FC236}">
                <a16:creationId xmlns:a16="http://schemas.microsoft.com/office/drawing/2014/main" id="{F75EBC92-44A6-634A-B4F8-04C9767F8AD4}"/>
              </a:ext>
            </a:extLst>
          </p:cNvPr>
          <p:cNvCxnSpPr>
            <a:stCxn id="79" idx="3"/>
            <a:endCxn id="85" idx="1"/>
          </p:cNvCxnSpPr>
          <p:nvPr/>
        </p:nvCxnSpPr>
        <p:spPr>
          <a:xfrm rot="10800000" flipH="1">
            <a:off x="1313633" y="2049222"/>
            <a:ext cx="493800" cy="45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" name="Google Shape;718;p59">
            <a:extLst>
              <a:ext uri="{FF2B5EF4-FFF2-40B4-BE49-F238E27FC236}">
                <a16:creationId xmlns:a16="http://schemas.microsoft.com/office/drawing/2014/main" id="{9E2888D4-F7C9-F846-BCDC-B0BE669289F6}"/>
              </a:ext>
            </a:extLst>
          </p:cNvPr>
          <p:cNvCxnSpPr>
            <a:stCxn id="76" idx="3"/>
            <a:endCxn id="86" idx="1"/>
          </p:cNvCxnSpPr>
          <p:nvPr/>
        </p:nvCxnSpPr>
        <p:spPr>
          <a:xfrm>
            <a:off x="1313633" y="1611694"/>
            <a:ext cx="493800" cy="74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2" name="Google Shape;719;p59">
            <a:extLst>
              <a:ext uri="{FF2B5EF4-FFF2-40B4-BE49-F238E27FC236}">
                <a16:creationId xmlns:a16="http://schemas.microsoft.com/office/drawing/2014/main" id="{2B5E0DDB-C5A8-D14E-9D60-F9262A031964}"/>
              </a:ext>
            </a:extLst>
          </p:cNvPr>
          <p:cNvCxnSpPr>
            <a:stCxn id="77" idx="3"/>
            <a:endCxn id="86" idx="1"/>
          </p:cNvCxnSpPr>
          <p:nvPr/>
        </p:nvCxnSpPr>
        <p:spPr>
          <a:xfrm>
            <a:off x="1323973" y="1906208"/>
            <a:ext cx="483300" cy="44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3" name="Google Shape;720;p59">
            <a:extLst>
              <a:ext uri="{FF2B5EF4-FFF2-40B4-BE49-F238E27FC236}">
                <a16:creationId xmlns:a16="http://schemas.microsoft.com/office/drawing/2014/main" id="{2E4DD69E-01EC-0446-A3A2-19A34D54F7E1}"/>
              </a:ext>
            </a:extLst>
          </p:cNvPr>
          <p:cNvCxnSpPr>
            <a:stCxn id="78" idx="3"/>
            <a:endCxn id="86" idx="1"/>
          </p:cNvCxnSpPr>
          <p:nvPr/>
        </p:nvCxnSpPr>
        <p:spPr>
          <a:xfrm>
            <a:off x="1313633" y="2206711"/>
            <a:ext cx="493800" cy="14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" name="Google Shape;721;p59">
            <a:extLst>
              <a:ext uri="{FF2B5EF4-FFF2-40B4-BE49-F238E27FC236}">
                <a16:creationId xmlns:a16="http://schemas.microsoft.com/office/drawing/2014/main" id="{340A77C7-E915-6A4E-90AB-A696E88BA9FE}"/>
              </a:ext>
            </a:extLst>
          </p:cNvPr>
          <p:cNvCxnSpPr>
            <a:stCxn id="79" idx="3"/>
            <a:endCxn id="86" idx="1"/>
          </p:cNvCxnSpPr>
          <p:nvPr/>
        </p:nvCxnSpPr>
        <p:spPr>
          <a:xfrm rot="10800000" flipH="1">
            <a:off x="1313633" y="2355822"/>
            <a:ext cx="493800" cy="15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5" name="Google Shape;722;p59">
            <a:extLst>
              <a:ext uri="{FF2B5EF4-FFF2-40B4-BE49-F238E27FC236}">
                <a16:creationId xmlns:a16="http://schemas.microsoft.com/office/drawing/2014/main" id="{5EEA2F72-B617-8A4D-B8AE-A6C9846AFA02}"/>
              </a:ext>
            </a:extLst>
          </p:cNvPr>
          <p:cNvSpPr txBox="1"/>
          <p:nvPr/>
        </p:nvSpPr>
        <p:spPr>
          <a:xfrm>
            <a:off x="754733" y="2625910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723;p59">
            <a:extLst>
              <a:ext uri="{FF2B5EF4-FFF2-40B4-BE49-F238E27FC236}">
                <a16:creationId xmlns:a16="http://schemas.microsoft.com/office/drawing/2014/main" id="{D193E23F-70FF-3D47-B4C2-1EEA7D2C6D0E}"/>
              </a:ext>
            </a:extLst>
          </p:cNvPr>
          <p:cNvSpPr txBox="1"/>
          <p:nvPr/>
        </p:nvSpPr>
        <p:spPr>
          <a:xfrm>
            <a:off x="765073" y="2920425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724;p59">
            <a:extLst>
              <a:ext uri="{FF2B5EF4-FFF2-40B4-BE49-F238E27FC236}">
                <a16:creationId xmlns:a16="http://schemas.microsoft.com/office/drawing/2014/main" id="{A9FDFF92-0080-5B40-9763-9B04672EEC99}"/>
              </a:ext>
            </a:extLst>
          </p:cNvPr>
          <p:cNvSpPr txBox="1"/>
          <p:nvPr/>
        </p:nvSpPr>
        <p:spPr>
          <a:xfrm>
            <a:off x="754733" y="3220928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725;p59">
            <a:extLst>
              <a:ext uri="{FF2B5EF4-FFF2-40B4-BE49-F238E27FC236}">
                <a16:creationId xmlns:a16="http://schemas.microsoft.com/office/drawing/2014/main" id="{4A395D38-9491-A647-8BCE-C29660BDCA91}"/>
              </a:ext>
            </a:extLst>
          </p:cNvPr>
          <p:cNvSpPr txBox="1"/>
          <p:nvPr/>
        </p:nvSpPr>
        <p:spPr>
          <a:xfrm>
            <a:off x="754733" y="3522139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726;p59">
            <a:extLst>
              <a:ext uri="{FF2B5EF4-FFF2-40B4-BE49-F238E27FC236}">
                <a16:creationId xmlns:a16="http://schemas.microsoft.com/office/drawing/2014/main" id="{A886EC02-A3FA-F047-B80E-A4D54F327E3F}"/>
              </a:ext>
            </a:extLst>
          </p:cNvPr>
          <p:cNvSpPr txBox="1"/>
          <p:nvPr/>
        </p:nvSpPr>
        <p:spPr>
          <a:xfrm>
            <a:off x="1807344" y="2503731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0" name="Google Shape;727;p59">
            <a:extLst>
              <a:ext uri="{FF2B5EF4-FFF2-40B4-BE49-F238E27FC236}">
                <a16:creationId xmlns:a16="http://schemas.microsoft.com/office/drawing/2014/main" id="{72E63F76-400D-9F4A-9D8F-01DB680CF574}"/>
              </a:ext>
            </a:extLst>
          </p:cNvPr>
          <p:cNvCxnSpPr>
            <a:stCxn id="95" idx="3"/>
            <a:endCxn id="99" idx="1"/>
          </p:cNvCxnSpPr>
          <p:nvPr/>
        </p:nvCxnSpPr>
        <p:spPr>
          <a:xfrm rot="10800000" flipH="1">
            <a:off x="1313633" y="2679610"/>
            <a:ext cx="493800" cy="12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1" name="Google Shape;728;p59">
            <a:extLst>
              <a:ext uri="{FF2B5EF4-FFF2-40B4-BE49-F238E27FC236}">
                <a16:creationId xmlns:a16="http://schemas.microsoft.com/office/drawing/2014/main" id="{87830A1E-0DB6-5E4D-AC61-781DD7C5E922}"/>
              </a:ext>
            </a:extLst>
          </p:cNvPr>
          <p:cNvCxnSpPr>
            <a:stCxn id="96" idx="3"/>
            <a:endCxn id="99" idx="1"/>
          </p:cNvCxnSpPr>
          <p:nvPr/>
        </p:nvCxnSpPr>
        <p:spPr>
          <a:xfrm rot="10800000" flipH="1">
            <a:off x="1323973" y="2679525"/>
            <a:ext cx="483300" cy="41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2" name="Google Shape;729;p59">
            <a:extLst>
              <a:ext uri="{FF2B5EF4-FFF2-40B4-BE49-F238E27FC236}">
                <a16:creationId xmlns:a16="http://schemas.microsoft.com/office/drawing/2014/main" id="{02061316-F5C7-4A47-810C-BAE8FC708073}"/>
              </a:ext>
            </a:extLst>
          </p:cNvPr>
          <p:cNvCxnSpPr>
            <a:stCxn id="97" idx="3"/>
            <a:endCxn id="99" idx="1"/>
          </p:cNvCxnSpPr>
          <p:nvPr/>
        </p:nvCxnSpPr>
        <p:spPr>
          <a:xfrm rot="10800000" flipH="1">
            <a:off x="1313633" y="2679428"/>
            <a:ext cx="493800" cy="71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3" name="Google Shape;730;p59">
            <a:extLst>
              <a:ext uri="{FF2B5EF4-FFF2-40B4-BE49-F238E27FC236}">
                <a16:creationId xmlns:a16="http://schemas.microsoft.com/office/drawing/2014/main" id="{760E4685-B61D-344B-86BD-EEDE4F8687BD}"/>
              </a:ext>
            </a:extLst>
          </p:cNvPr>
          <p:cNvCxnSpPr>
            <a:stCxn id="98" idx="3"/>
            <a:endCxn id="99" idx="1"/>
          </p:cNvCxnSpPr>
          <p:nvPr/>
        </p:nvCxnSpPr>
        <p:spPr>
          <a:xfrm rot="10800000" flipH="1">
            <a:off x="1313633" y="2679439"/>
            <a:ext cx="493800" cy="101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4" name="Google Shape;731;p59">
            <a:extLst>
              <a:ext uri="{FF2B5EF4-FFF2-40B4-BE49-F238E27FC236}">
                <a16:creationId xmlns:a16="http://schemas.microsoft.com/office/drawing/2014/main" id="{1418249B-C5DC-EE4E-A06C-3F3E507DE4D5}"/>
              </a:ext>
            </a:extLst>
          </p:cNvPr>
          <p:cNvSpPr txBox="1"/>
          <p:nvPr/>
        </p:nvSpPr>
        <p:spPr>
          <a:xfrm>
            <a:off x="1807434" y="2795418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732;p59">
            <a:extLst>
              <a:ext uri="{FF2B5EF4-FFF2-40B4-BE49-F238E27FC236}">
                <a16:creationId xmlns:a16="http://schemas.microsoft.com/office/drawing/2014/main" id="{C3AB407E-E651-B948-806D-EA4D80DC7A88}"/>
              </a:ext>
            </a:extLst>
          </p:cNvPr>
          <p:cNvSpPr txBox="1"/>
          <p:nvPr/>
        </p:nvSpPr>
        <p:spPr>
          <a:xfrm>
            <a:off x="1807344" y="3102119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6" name="Google Shape;733;p59">
            <a:extLst>
              <a:ext uri="{FF2B5EF4-FFF2-40B4-BE49-F238E27FC236}">
                <a16:creationId xmlns:a16="http://schemas.microsoft.com/office/drawing/2014/main" id="{F4E4716C-6AD3-1A48-BB8C-DFFD062598DF}"/>
              </a:ext>
            </a:extLst>
          </p:cNvPr>
          <p:cNvCxnSpPr>
            <a:stCxn id="95" idx="3"/>
            <a:endCxn id="104" idx="1"/>
          </p:cNvCxnSpPr>
          <p:nvPr/>
        </p:nvCxnSpPr>
        <p:spPr>
          <a:xfrm>
            <a:off x="1313633" y="2801710"/>
            <a:ext cx="493800" cy="16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7" name="Google Shape;734;p59">
            <a:extLst>
              <a:ext uri="{FF2B5EF4-FFF2-40B4-BE49-F238E27FC236}">
                <a16:creationId xmlns:a16="http://schemas.microsoft.com/office/drawing/2014/main" id="{5610D50F-EA15-3444-8E2B-4CAABA1918D4}"/>
              </a:ext>
            </a:extLst>
          </p:cNvPr>
          <p:cNvCxnSpPr>
            <a:stCxn id="96" idx="3"/>
            <a:endCxn id="104" idx="1"/>
          </p:cNvCxnSpPr>
          <p:nvPr/>
        </p:nvCxnSpPr>
        <p:spPr>
          <a:xfrm rot="10800000" flipH="1">
            <a:off x="1323973" y="2971125"/>
            <a:ext cx="483600" cy="12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" name="Google Shape;735;p59">
            <a:extLst>
              <a:ext uri="{FF2B5EF4-FFF2-40B4-BE49-F238E27FC236}">
                <a16:creationId xmlns:a16="http://schemas.microsoft.com/office/drawing/2014/main" id="{255B7C63-9E2D-884B-92F6-5849E8B11956}"/>
              </a:ext>
            </a:extLst>
          </p:cNvPr>
          <p:cNvCxnSpPr>
            <a:stCxn id="97" idx="3"/>
            <a:endCxn id="104" idx="1"/>
          </p:cNvCxnSpPr>
          <p:nvPr/>
        </p:nvCxnSpPr>
        <p:spPr>
          <a:xfrm rot="10800000" flipH="1">
            <a:off x="1313633" y="2971328"/>
            <a:ext cx="493800" cy="42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9" name="Google Shape;736;p59">
            <a:extLst>
              <a:ext uri="{FF2B5EF4-FFF2-40B4-BE49-F238E27FC236}">
                <a16:creationId xmlns:a16="http://schemas.microsoft.com/office/drawing/2014/main" id="{E75831CD-0EF2-7D4F-9999-DEA00549211C}"/>
              </a:ext>
            </a:extLst>
          </p:cNvPr>
          <p:cNvCxnSpPr>
            <a:stCxn id="98" idx="3"/>
            <a:endCxn id="104" idx="1"/>
          </p:cNvCxnSpPr>
          <p:nvPr/>
        </p:nvCxnSpPr>
        <p:spPr>
          <a:xfrm rot="10800000" flipH="1">
            <a:off x="1313633" y="2971339"/>
            <a:ext cx="493800" cy="72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0" name="Google Shape;737;p59">
            <a:extLst>
              <a:ext uri="{FF2B5EF4-FFF2-40B4-BE49-F238E27FC236}">
                <a16:creationId xmlns:a16="http://schemas.microsoft.com/office/drawing/2014/main" id="{2AA316A3-E25F-7D40-8DBE-D0016EB8A4CC}"/>
              </a:ext>
            </a:extLst>
          </p:cNvPr>
          <p:cNvCxnSpPr>
            <a:stCxn id="95" idx="3"/>
            <a:endCxn id="105" idx="1"/>
          </p:cNvCxnSpPr>
          <p:nvPr/>
        </p:nvCxnSpPr>
        <p:spPr>
          <a:xfrm>
            <a:off x="1313633" y="2801710"/>
            <a:ext cx="493800" cy="47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1" name="Google Shape;738;p59">
            <a:extLst>
              <a:ext uri="{FF2B5EF4-FFF2-40B4-BE49-F238E27FC236}">
                <a16:creationId xmlns:a16="http://schemas.microsoft.com/office/drawing/2014/main" id="{7FB3AD9A-CBF5-A14E-B7C3-679658346273}"/>
              </a:ext>
            </a:extLst>
          </p:cNvPr>
          <p:cNvCxnSpPr>
            <a:stCxn id="96" idx="3"/>
            <a:endCxn id="105" idx="1"/>
          </p:cNvCxnSpPr>
          <p:nvPr/>
        </p:nvCxnSpPr>
        <p:spPr>
          <a:xfrm>
            <a:off x="1323973" y="3096225"/>
            <a:ext cx="483300" cy="18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2" name="Google Shape;739;p59">
            <a:extLst>
              <a:ext uri="{FF2B5EF4-FFF2-40B4-BE49-F238E27FC236}">
                <a16:creationId xmlns:a16="http://schemas.microsoft.com/office/drawing/2014/main" id="{12A93806-5C5C-B649-B84E-DD615649873E}"/>
              </a:ext>
            </a:extLst>
          </p:cNvPr>
          <p:cNvCxnSpPr>
            <a:stCxn id="97" idx="3"/>
            <a:endCxn id="105" idx="1"/>
          </p:cNvCxnSpPr>
          <p:nvPr/>
        </p:nvCxnSpPr>
        <p:spPr>
          <a:xfrm rot="10800000" flipH="1">
            <a:off x="1313633" y="3277928"/>
            <a:ext cx="493800" cy="11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3" name="Google Shape;740;p59">
            <a:extLst>
              <a:ext uri="{FF2B5EF4-FFF2-40B4-BE49-F238E27FC236}">
                <a16:creationId xmlns:a16="http://schemas.microsoft.com/office/drawing/2014/main" id="{5745E3BE-3E14-5D4D-AB2A-B81AC868F0F0}"/>
              </a:ext>
            </a:extLst>
          </p:cNvPr>
          <p:cNvCxnSpPr>
            <a:stCxn id="98" idx="3"/>
            <a:endCxn id="105" idx="1"/>
          </p:cNvCxnSpPr>
          <p:nvPr/>
        </p:nvCxnSpPr>
        <p:spPr>
          <a:xfrm rot="10800000" flipH="1">
            <a:off x="1313633" y="3277939"/>
            <a:ext cx="493800" cy="42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4" name="Google Shape;741;p59">
            <a:extLst>
              <a:ext uri="{FF2B5EF4-FFF2-40B4-BE49-F238E27FC236}">
                <a16:creationId xmlns:a16="http://schemas.microsoft.com/office/drawing/2014/main" id="{B2150309-10C2-7040-92A2-135ED348DC13}"/>
              </a:ext>
            </a:extLst>
          </p:cNvPr>
          <p:cNvSpPr txBox="1"/>
          <p:nvPr/>
        </p:nvSpPr>
        <p:spPr>
          <a:xfrm>
            <a:off x="2719778" y="1974365"/>
            <a:ext cx="6411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742;p59">
            <a:extLst>
              <a:ext uri="{FF2B5EF4-FFF2-40B4-BE49-F238E27FC236}">
                <a16:creationId xmlns:a16="http://schemas.microsoft.com/office/drawing/2014/main" id="{31A84934-AB09-4D4B-ABDE-C3A7AF2B170B}"/>
              </a:ext>
            </a:extLst>
          </p:cNvPr>
          <p:cNvSpPr txBox="1"/>
          <p:nvPr/>
        </p:nvSpPr>
        <p:spPr>
          <a:xfrm>
            <a:off x="2719778" y="2615803"/>
            <a:ext cx="6411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6" name="Google Shape;743;p59">
            <a:extLst>
              <a:ext uri="{FF2B5EF4-FFF2-40B4-BE49-F238E27FC236}">
                <a16:creationId xmlns:a16="http://schemas.microsoft.com/office/drawing/2014/main" id="{AE156D1B-434C-3945-BAC4-3CBBEDBF61E2}"/>
              </a:ext>
            </a:extLst>
          </p:cNvPr>
          <p:cNvCxnSpPr>
            <a:stCxn id="76" idx="3"/>
            <a:endCxn id="99" idx="1"/>
          </p:cNvCxnSpPr>
          <p:nvPr/>
        </p:nvCxnSpPr>
        <p:spPr>
          <a:xfrm>
            <a:off x="1313633" y="1611694"/>
            <a:ext cx="493800" cy="106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7" name="Google Shape;744;p59">
            <a:extLst>
              <a:ext uri="{FF2B5EF4-FFF2-40B4-BE49-F238E27FC236}">
                <a16:creationId xmlns:a16="http://schemas.microsoft.com/office/drawing/2014/main" id="{BBCFB29A-BDDF-8448-8839-FA878944F9AA}"/>
              </a:ext>
            </a:extLst>
          </p:cNvPr>
          <p:cNvCxnSpPr>
            <a:stCxn id="76" idx="3"/>
            <a:endCxn id="104" idx="1"/>
          </p:cNvCxnSpPr>
          <p:nvPr/>
        </p:nvCxnSpPr>
        <p:spPr>
          <a:xfrm>
            <a:off x="1313633" y="1611694"/>
            <a:ext cx="493800" cy="13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8" name="Google Shape;745;p59">
            <a:extLst>
              <a:ext uri="{FF2B5EF4-FFF2-40B4-BE49-F238E27FC236}">
                <a16:creationId xmlns:a16="http://schemas.microsoft.com/office/drawing/2014/main" id="{84A73204-EFDC-6248-A90D-8C59645E4078}"/>
              </a:ext>
            </a:extLst>
          </p:cNvPr>
          <p:cNvCxnSpPr>
            <a:stCxn id="76" idx="3"/>
            <a:endCxn id="105" idx="1"/>
          </p:cNvCxnSpPr>
          <p:nvPr/>
        </p:nvCxnSpPr>
        <p:spPr>
          <a:xfrm>
            <a:off x="1313633" y="1611694"/>
            <a:ext cx="493800" cy="166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9" name="Google Shape;746;p59">
            <a:extLst>
              <a:ext uri="{FF2B5EF4-FFF2-40B4-BE49-F238E27FC236}">
                <a16:creationId xmlns:a16="http://schemas.microsoft.com/office/drawing/2014/main" id="{868739CD-A63A-6A42-BC6F-BDBD4A1EA87F}"/>
              </a:ext>
            </a:extLst>
          </p:cNvPr>
          <p:cNvCxnSpPr>
            <a:stCxn id="98" idx="3"/>
            <a:endCxn id="80" idx="1"/>
          </p:cNvCxnSpPr>
          <p:nvPr/>
        </p:nvCxnSpPr>
        <p:spPr>
          <a:xfrm rot="10800000" flipH="1">
            <a:off x="1313633" y="1757539"/>
            <a:ext cx="493800" cy="194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0" name="Google Shape;747;p59">
            <a:extLst>
              <a:ext uri="{FF2B5EF4-FFF2-40B4-BE49-F238E27FC236}">
                <a16:creationId xmlns:a16="http://schemas.microsoft.com/office/drawing/2014/main" id="{4D1DB358-B932-4843-BD32-EC9689A5E704}"/>
              </a:ext>
            </a:extLst>
          </p:cNvPr>
          <p:cNvCxnSpPr>
            <a:stCxn id="79" idx="3"/>
            <a:endCxn id="99" idx="1"/>
          </p:cNvCxnSpPr>
          <p:nvPr/>
        </p:nvCxnSpPr>
        <p:spPr>
          <a:xfrm>
            <a:off x="1313633" y="2507922"/>
            <a:ext cx="493800" cy="17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1" name="Google Shape;748;p59">
            <a:extLst>
              <a:ext uri="{FF2B5EF4-FFF2-40B4-BE49-F238E27FC236}">
                <a16:creationId xmlns:a16="http://schemas.microsoft.com/office/drawing/2014/main" id="{094A0CA5-A1C5-F046-9195-FC4FA9CEF678}"/>
              </a:ext>
            </a:extLst>
          </p:cNvPr>
          <p:cNvCxnSpPr>
            <a:stCxn id="80" idx="3"/>
            <a:endCxn id="114" idx="1"/>
          </p:cNvCxnSpPr>
          <p:nvPr/>
        </p:nvCxnSpPr>
        <p:spPr>
          <a:xfrm>
            <a:off x="2225244" y="1757410"/>
            <a:ext cx="494400" cy="50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2" name="Google Shape;749;p59">
            <a:extLst>
              <a:ext uri="{FF2B5EF4-FFF2-40B4-BE49-F238E27FC236}">
                <a16:creationId xmlns:a16="http://schemas.microsoft.com/office/drawing/2014/main" id="{18A17D6F-96AB-284B-B732-F9B25B54C95A}"/>
              </a:ext>
            </a:extLst>
          </p:cNvPr>
          <p:cNvCxnSpPr>
            <a:stCxn id="80" idx="3"/>
            <a:endCxn id="115" idx="1"/>
          </p:cNvCxnSpPr>
          <p:nvPr/>
        </p:nvCxnSpPr>
        <p:spPr>
          <a:xfrm>
            <a:off x="2225244" y="1757410"/>
            <a:ext cx="494400" cy="114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3" name="Google Shape;750;p59">
            <a:extLst>
              <a:ext uri="{FF2B5EF4-FFF2-40B4-BE49-F238E27FC236}">
                <a16:creationId xmlns:a16="http://schemas.microsoft.com/office/drawing/2014/main" id="{87121AAE-B8F6-1F45-8A32-CDCAD8D24C05}"/>
              </a:ext>
            </a:extLst>
          </p:cNvPr>
          <p:cNvCxnSpPr>
            <a:stCxn id="85" idx="3"/>
            <a:endCxn id="114" idx="1"/>
          </p:cNvCxnSpPr>
          <p:nvPr/>
        </p:nvCxnSpPr>
        <p:spPr>
          <a:xfrm>
            <a:off x="2225334" y="2049097"/>
            <a:ext cx="494400" cy="21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4" name="Google Shape;751;p59">
            <a:extLst>
              <a:ext uri="{FF2B5EF4-FFF2-40B4-BE49-F238E27FC236}">
                <a16:creationId xmlns:a16="http://schemas.microsoft.com/office/drawing/2014/main" id="{76F43402-8AF6-214F-B5F8-7268EEFA3966}"/>
              </a:ext>
            </a:extLst>
          </p:cNvPr>
          <p:cNvCxnSpPr>
            <a:stCxn id="85" idx="3"/>
            <a:endCxn id="115" idx="1"/>
          </p:cNvCxnSpPr>
          <p:nvPr/>
        </p:nvCxnSpPr>
        <p:spPr>
          <a:xfrm>
            <a:off x="2225334" y="2049097"/>
            <a:ext cx="494400" cy="85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5" name="Google Shape;752;p59">
            <a:extLst>
              <a:ext uri="{FF2B5EF4-FFF2-40B4-BE49-F238E27FC236}">
                <a16:creationId xmlns:a16="http://schemas.microsoft.com/office/drawing/2014/main" id="{B6E171FB-5F34-C440-A72E-7726EDFC3098}"/>
              </a:ext>
            </a:extLst>
          </p:cNvPr>
          <p:cNvCxnSpPr>
            <a:stCxn id="86" idx="3"/>
            <a:endCxn id="114" idx="1"/>
          </p:cNvCxnSpPr>
          <p:nvPr/>
        </p:nvCxnSpPr>
        <p:spPr>
          <a:xfrm rot="10800000" flipH="1">
            <a:off x="2225244" y="2264298"/>
            <a:ext cx="494400" cy="9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6" name="Google Shape;753;p59">
            <a:extLst>
              <a:ext uri="{FF2B5EF4-FFF2-40B4-BE49-F238E27FC236}">
                <a16:creationId xmlns:a16="http://schemas.microsoft.com/office/drawing/2014/main" id="{C6410F85-402E-3644-B427-2039B813FAA1}"/>
              </a:ext>
            </a:extLst>
          </p:cNvPr>
          <p:cNvCxnSpPr>
            <a:stCxn id="86" idx="3"/>
            <a:endCxn id="115" idx="1"/>
          </p:cNvCxnSpPr>
          <p:nvPr/>
        </p:nvCxnSpPr>
        <p:spPr>
          <a:xfrm>
            <a:off x="2225244" y="2355798"/>
            <a:ext cx="494400" cy="54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7" name="Google Shape;754;p59">
            <a:extLst>
              <a:ext uri="{FF2B5EF4-FFF2-40B4-BE49-F238E27FC236}">
                <a16:creationId xmlns:a16="http://schemas.microsoft.com/office/drawing/2014/main" id="{3812D60C-1CA6-EC43-B87C-EB1B65990CDD}"/>
              </a:ext>
            </a:extLst>
          </p:cNvPr>
          <p:cNvCxnSpPr>
            <a:stCxn id="99" idx="3"/>
            <a:endCxn id="115" idx="1"/>
          </p:cNvCxnSpPr>
          <p:nvPr/>
        </p:nvCxnSpPr>
        <p:spPr>
          <a:xfrm>
            <a:off x="2225244" y="2679531"/>
            <a:ext cx="494400" cy="22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8" name="Google Shape;755;p59">
            <a:extLst>
              <a:ext uri="{FF2B5EF4-FFF2-40B4-BE49-F238E27FC236}">
                <a16:creationId xmlns:a16="http://schemas.microsoft.com/office/drawing/2014/main" id="{6F1B86EC-F284-2149-BCFE-93C36A50E560}"/>
              </a:ext>
            </a:extLst>
          </p:cNvPr>
          <p:cNvCxnSpPr>
            <a:stCxn id="105" idx="3"/>
            <a:endCxn id="114" idx="1"/>
          </p:cNvCxnSpPr>
          <p:nvPr/>
        </p:nvCxnSpPr>
        <p:spPr>
          <a:xfrm rot="10800000" flipH="1">
            <a:off x="2225244" y="2264219"/>
            <a:ext cx="494400" cy="101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9" name="Google Shape;756;p59">
            <a:extLst>
              <a:ext uri="{FF2B5EF4-FFF2-40B4-BE49-F238E27FC236}">
                <a16:creationId xmlns:a16="http://schemas.microsoft.com/office/drawing/2014/main" id="{0E96861F-F2AC-1B4B-8E1B-412ABA6E4AF1}"/>
              </a:ext>
            </a:extLst>
          </p:cNvPr>
          <p:cNvCxnSpPr>
            <a:stCxn id="104" idx="3"/>
            <a:endCxn id="115" idx="1"/>
          </p:cNvCxnSpPr>
          <p:nvPr/>
        </p:nvCxnSpPr>
        <p:spPr>
          <a:xfrm rot="10800000" flipH="1">
            <a:off x="2225334" y="2905518"/>
            <a:ext cx="494400" cy="6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0" name="Google Shape;757;p59">
            <a:extLst>
              <a:ext uri="{FF2B5EF4-FFF2-40B4-BE49-F238E27FC236}">
                <a16:creationId xmlns:a16="http://schemas.microsoft.com/office/drawing/2014/main" id="{A5A2407B-749A-E741-A9C0-F922C114A179}"/>
              </a:ext>
            </a:extLst>
          </p:cNvPr>
          <p:cNvCxnSpPr>
            <a:stCxn id="105" idx="3"/>
            <a:endCxn id="115" idx="1"/>
          </p:cNvCxnSpPr>
          <p:nvPr/>
        </p:nvCxnSpPr>
        <p:spPr>
          <a:xfrm rot="10800000" flipH="1">
            <a:off x="2225244" y="2905619"/>
            <a:ext cx="494400" cy="37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1" name="Google Shape;758;p59">
            <a:extLst>
              <a:ext uri="{FF2B5EF4-FFF2-40B4-BE49-F238E27FC236}">
                <a16:creationId xmlns:a16="http://schemas.microsoft.com/office/drawing/2014/main" id="{B34FFCFE-3750-984E-AC13-2EF3E84712BE}"/>
              </a:ext>
            </a:extLst>
          </p:cNvPr>
          <p:cNvCxnSpPr>
            <a:stCxn id="114" idx="3"/>
          </p:cNvCxnSpPr>
          <p:nvPr/>
        </p:nvCxnSpPr>
        <p:spPr>
          <a:xfrm>
            <a:off x="3360878" y="2264165"/>
            <a:ext cx="161400" cy="1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2" name="Google Shape;759;p59">
            <a:extLst>
              <a:ext uri="{FF2B5EF4-FFF2-40B4-BE49-F238E27FC236}">
                <a16:creationId xmlns:a16="http://schemas.microsoft.com/office/drawing/2014/main" id="{3A52DD20-9D65-6D4D-88F6-0492C6C20913}"/>
              </a:ext>
            </a:extLst>
          </p:cNvPr>
          <p:cNvCxnSpPr/>
          <p:nvPr/>
        </p:nvCxnSpPr>
        <p:spPr>
          <a:xfrm>
            <a:off x="3354871" y="2936873"/>
            <a:ext cx="154200" cy="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3" name="Google Shape;760;p59">
            <a:extLst>
              <a:ext uri="{FF2B5EF4-FFF2-40B4-BE49-F238E27FC236}">
                <a16:creationId xmlns:a16="http://schemas.microsoft.com/office/drawing/2014/main" id="{F25CDD97-2882-0F4F-BEAA-6AF8EEF6D5C5}"/>
              </a:ext>
            </a:extLst>
          </p:cNvPr>
          <p:cNvSpPr txBox="1"/>
          <p:nvPr/>
        </p:nvSpPr>
        <p:spPr>
          <a:xfrm>
            <a:off x="311700" y="4118056"/>
            <a:ext cx="1465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761;p59">
            <a:extLst>
              <a:ext uri="{FF2B5EF4-FFF2-40B4-BE49-F238E27FC236}">
                <a16:creationId xmlns:a16="http://schemas.microsoft.com/office/drawing/2014/main" id="{7AA668A8-25E3-A74C-B3A3-ABC6F271E4D2}"/>
              </a:ext>
            </a:extLst>
          </p:cNvPr>
          <p:cNvSpPr txBox="1"/>
          <p:nvPr/>
        </p:nvSpPr>
        <p:spPr>
          <a:xfrm>
            <a:off x="2749863" y="4106103"/>
            <a:ext cx="784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Выход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762;p59">
            <a:extLst>
              <a:ext uri="{FF2B5EF4-FFF2-40B4-BE49-F238E27FC236}">
                <a16:creationId xmlns:a16="http://schemas.microsoft.com/office/drawing/2014/main" id="{40D55C73-3B78-374D-AF8A-E79272DE9769}"/>
              </a:ext>
            </a:extLst>
          </p:cNvPr>
          <p:cNvSpPr txBox="1"/>
          <p:nvPr/>
        </p:nvSpPr>
        <p:spPr>
          <a:xfrm>
            <a:off x="1747703" y="4021858"/>
            <a:ext cx="8457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Скрытый слой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" name="Google Shape;763;p59">
            <a:extLst>
              <a:ext uri="{FF2B5EF4-FFF2-40B4-BE49-F238E27FC236}">
                <a16:creationId xmlns:a16="http://schemas.microsoft.com/office/drawing/2014/main" id="{0D8A5E52-8BEA-5B4B-B5B4-807070552DE7}"/>
              </a:ext>
            </a:extLst>
          </p:cNvPr>
          <p:cNvSpPr/>
          <p:nvPr/>
        </p:nvSpPr>
        <p:spPr>
          <a:xfrm>
            <a:off x="1798049" y="1277899"/>
            <a:ext cx="588132" cy="467443"/>
          </a:xfrm>
          <a:custGeom>
            <a:avLst/>
            <a:gdLst/>
            <a:ahLst/>
            <a:cxnLst/>
            <a:rect l="l" t="t" r="r" b="b"/>
            <a:pathLst>
              <a:path w="26177" h="21274" extrusionOk="0">
                <a:moveTo>
                  <a:pt x="20106" y="21274"/>
                </a:moveTo>
                <a:cubicBezTo>
                  <a:pt x="20862" y="20607"/>
                  <a:pt x="23709" y="18739"/>
                  <a:pt x="24643" y="17271"/>
                </a:cubicBezTo>
                <a:cubicBezTo>
                  <a:pt x="25577" y="15803"/>
                  <a:pt x="25488" y="13847"/>
                  <a:pt x="25710" y="12468"/>
                </a:cubicBezTo>
                <a:cubicBezTo>
                  <a:pt x="25932" y="11089"/>
                  <a:pt x="26466" y="10378"/>
                  <a:pt x="25977" y="8999"/>
                </a:cubicBezTo>
                <a:cubicBezTo>
                  <a:pt x="25488" y="7620"/>
                  <a:pt x="24198" y="5486"/>
                  <a:pt x="22775" y="4196"/>
                </a:cubicBezTo>
                <a:cubicBezTo>
                  <a:pt x="21352" y="2906"/>
                  <a:pt x="19884" y="1927"/>
                  <a:pt x="17438" y="1260"/>
                </a:cubicBezTo>
                <a:cubicBezTo>
                  <a:pt x="14992" y="593"/>
                  <a:pt x="10678" y="-430"/>
                  <a:pt x="8098" y="193"/>
                </a:cubicBezTo>
                <a:cubicBezTo>
                  <a:pt x="5519" y="816"/>
                  <a:pt x="3295" y="3084"/>
                  <a:pt x="1961" y="4996"/>
                </a:cubicBezTo>
                <a:cubicBezTo>
                  <a:pt x="627" y="6908"/>
                  <a:pt x="316" y="9621"/>
                  <a:pt x="93" y="11667"/>
                </a:cubicBezTo>
                <a:cubicBezTo>
                  <a:pt x="-129" y="13713"/>
                  <a:pt x="48" y="15803"/>
                  <a:pt x="626" y="17271"/>
                </a:cubicBezTo>
                <a:cubicBezTo>
                  <a:pt x="1204" y="18739"/>
                  <a:pt x="3073" y="19939"/>
                  <a:pt x="3562" y="20473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764;p59">
            <a:extLst>
              <a:ext uri="{FF2B5EF4-FFF2-40B4-BE49-F238E27FC236}">
                <a16:creationId xmlns:a16="http://schemas.microsoft.com/office/drawing/2014/main" id="{77A5141A-A759-B947-85C6-8945634F3AF4}"/>
              </a:ext>
            </a:extLst>
          </p:cNvPr>
          <p:cNvSpPr/>
          <p:nvPr/>
        </p:nvSpPr>
        <p:spPr>
          <a:xfrm>
            <a:off x="1594894" y="2976688"/>
            <a:ext cx="794294" cy="881603"/>
          </a:xfrm>
          <a:custGeom>
            <a:avLst/>
            <a:gdLst/>
            <a:ahLst/>
            <a:cxnLst/>
            <a:rect l="l" t="t" r="r" b="b"/>
            <a:pathLst>
              <a:path w="35353" h="40123" extrusionOk="0">
                <a:moveTo>
                  <a:pt x="27814" y="14677"/>
                </a:moveTo>
                <a:cubicBezTo>
                  <a:pt x="28926" y="15567"/>
                  <a:pt x="33329" y="17746"/>
                  <a:pt x="34485" y="20014"/>
                </a:cubicBezTo>
                <a:cubicBezTo>
                  <a:pt x="35641" y="22282"/>
                  <a:pt x="35553" y="25395"/>
                  <a:pt x="34752" y="28286"/>
                </a:cubicBezTo>
                <a:cubicBezTo>
                  <a:pt x="33952" y="31177"/>
                  <a:pt x="31906" y="35402"/>
                  <a:pt x="29682" y="37359"/>
                </a:cubicBezTo>
                <a:cubicBezTo>
                  <a:pt x="27458" y="39316"/>
                  <a:pt x="24345" y="39760"/>
                  <a:pt x="21410" y="40027"/>
                </a:cubicBezTo>
                <a:cubicBezTo>
                  <a:pt x="18475" y="40294"/>
                  <a:pt x="14917" y="40027"/>
                  <a:pt x="12070" y="38960"/>
                </a:cubicBezTo>
                <a:cubicBezTo>
                  <a:pt x="9224" y="37893"/>
                  <a:pt x="6110" y="35980"/>
                  <a:pt x="4331" y="33623"/>
                </a:cubicBezTo>
                <a:cubicBezTo>
                  <a:pt x="2552" y="31266"/>
                  <a:pt x="2108" y="27797"/>
                  <a:pt x="1396" y="24817"/>
                </a:cubicBezTo>
                <a:cubicBezTo>
                  <a:pt x="685" y="21837"/>
                  <a:pt x="-249" y="18857"/>
                  <a:pt x="62" y="15744"/>
                </a:cubicBezTo>
                <a:cubicBezTo>
                  <a:pt x="373" y="12631"/>
                  <a:pt x="1663" y="8762"/>
                  <a:pt x="3264" y="6138"/>
                </a:cubicBezTo>
                <a:cubicBezTo>
                  <a:pt x="4865" y="3514"/>
                  <a:pt x="8601" y="1023"/>
                  <a:pt x="9668" y="0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765;p59">
            <a:extLst>
              <a:ext uri="{FF2B5EF4-FFF2-40B4-BE49-F238E27FC236}">
                <a16:creationId xmlns:a16="http://schemas.microsoft.com/office/drawing/2014/main" id="{F80E139C-0D07-974B-BA40-5C435F6FDB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4351" y="1705629"/>
            <a:ext cx="4952427" cy="15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766;p59">
            <a:extLst>
              <a:ext uri="{FF2B5EF4-FFF2-40B4-BE49-F238E27FC236}">
                <a16:creationId xmlns:a16="http://schemas.microsoft.com/office/drawing/2014/main" id="{6CA56041-4B48-E74D-9EE1-BC49E05A08A1}"/>
              </a:ext>
            </a:extLst>
          </p:cNvPr>
          <p:cNvSpPr txBox="1"/>
          <p:nvPr/>
        </p:nvSpPr>
        <p:spPr>
          <a:xfrm>
            <a:off x="3949712" y="1220100"/>
            <a:ext cx="4882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Различные типы рекуррентных нейронов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569;p57">
            <a:extLst>
              <a:ext uri="{FF2B5EF4-FFF2-40B4-BE49-F238E27FC236}">
                <a16:creationId xmlns:a16="http://schemas.microsoft.com/office/drawing/2014/main" id="{2A519BAB-B9FC-BD4F-A4F5-218AD10F3497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ru-RU"/>
              <a:t>Рекуррентные слои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069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771;p60">
            <a:extLst>
              <a:ext uri="{FF2B5EF4-FFF2-40B4-BE49-F238E27FC236}">
                <a16:creationId xmlns:a16="http://schemas.microsoft.com/office/drawing/2014/main" id="{B425F0AD-AE98-4744-BFD4-DB894CA306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Генеративно - состязательные сети</a:t>
            </a:r>
            <a:endParaRPr/>
          </a:p>
        </p:txBody>
      </p:sp>
      <p:sp>
        <p:nvSpPr>
          <p:cNvPr id="70" name="Google Shape;772;p60">
            <a:extLst>
              <a:ext uri="{FF2B5EF4-FFF2-40B4-BE49-F238E27FC236}">
                <a16:creationId xmlns:a16="http://schemas.microsoft.com/office/drawing/2014/main" id="{25B8B4EB-8E39-1445-89D5-BD79BDA94628}"/>
              </a:ext>
            </a:extLst>
          </p:cNvPr>
          <p:cNvSpPr txBox="1"/>
          <p:nvPr/>
        </p:nvSpPr>
        <p:spPr>
          <a:xfrm>
            <a:off x="165478" y="4580885"/>
            <a:ext cx="427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0" i="0" u="sng" strike="noStrike" cap="none" dirty="0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https://poloclub.github.io/ganlab/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1" name="Google Shape;773;p60">
            <a:extLst>
              <a:ext uri="{FF2B5EF4-FFF2-40B4-BE49-F238E27FC236}">
                <a16:creationId xmlns:a16="http://schemas.microsoft.com/office/drawing/2014/main" id="{C21FDDF7-0AA1-B443-A4C2-DCAEC2EA37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478" y="1445300"/>
            <a:ext cx="5165351" cy="22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74;p60">
            <a:extLst>
              <a:ext uri="{FF2B5EF4-FFF2-40B4-BE49-F238E27FC236}">
                <a16:creationId xmlns:a16="http://schemas.microsoft.com/office/drawing/2014/main" id="{2B8AA14F-6257-9C45-BC69-35DF97D5613D}"/>
              </a:ext>
            </a:extLst>
          </p:cNvPr>
          <p:cNvSpPr txBox="1"/>
          <p:nvPr/>
        </p:nvSpPr>
        <p:spPr>
          <a:xfrm>
            <a:off x="5781850" y="1891950"/>
            <a:ext cx="3162300" cy="1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Используются</a:t>
            </a: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</a:t>
            </a: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генерации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широком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смысле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):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Реалистичных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изображений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Речи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звука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Других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данных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также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увеличения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надежности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работы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нейронных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сетей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30103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Откуда брать данные?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28206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99;p64">
            <a:extLst>
              <a:ext uri="{FF2B5EF4-FFF2-40B4-BE49-F238E27FC236}">
                <a16:creationId xmlns:a16="http://schemas.microsoft.com/office/drawing/2014/main" id="{5EC822E0-3817-7840-A856-7CF957FEF0E7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ImageNet - </a:t>
            </a:r>
            <a:r>
              <a:rPr lang="ru-RU"/>
              <a:t>огромный размеченный датасет</a:t>
            </a:r>
          </a:p>
        </p:txBody>
      </p:sp>
      <p:pic>
        <p:nvPicPr>
          <p:cNvPr id="9" name="Google Shape;800;p64">
            <a:extLst>
              <a:ext uri="{FF2B5EF4-FFF2-40B4-BE49-F238E27FC236}">
                <a16:creationId xmlns:a16="http://schemas.microsoft.com/office/drawing/2014/main" id="{72163AE6-250C-D54F-8197-7A0266FD00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76725"/>
            <a:ext cx="5874806" cy="3820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147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05;p65">
            <a:extLst>
              <a:ext uri="{FF2B5EF4-FFF2-40B4-BE49-F238E27FC236}">
                <a16:creationId xmlns:a16="http://schemas.microsoft.com/office/drawing/2014/main" id="{C3EF0EF0-A220-234E-BE8B-D8C50EB46A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ImageNet</a:t>
            </a:r>
            <a:endParaRPr/>
          </a:p>
        </p:txBody>
      </p:sp>
      <p:pic>
        <p:nvPicPr>
          <p:cNvPr id="6" name="Google Shape;806;p65">
            <a:extLst>
              <a:ext uri="{FF2B5EF4-FFF2-40B4-BE49-F238E27FC236}">
                <a16:creationId xmlns:a16="http://schemas.microsoft.com/office/drawing/2014/main" id="{E3CD934A-CF18-F541-9CDC-7AD30BD946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450" y="1017725"/>
            <a:ext cx="5549098" cy="3968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90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11;p66">
            <a:extLst>
              <a:ext uri="{FF2B5EF4-FFF2-40B4-BE49-F238E27FC236}">
                <a16:creationId xmlns:a16="http://schemas.microsoft.com/office/drawing/2014/main" id="{C1B74CBE-ACAA-6541-B690-B9DF9C1BDA2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Краудсорсинг для разметки датасетов</a:t>
            </a:r>
          </a:p>
        </p:txBody>
      </p:sp>
      <p:sp>
        <p:nvSpPr>
          <p:cNvPr id="8" name="Google Shape;812;p66">
            <a:extLst>
              <a:ext uri="{FF2B5EF4-FFF2-40B4-BE49-F238E27FC236}">
                <a16:creationId xmlns:a16="http://schemas.microsoft.com/office/drawing/2014/main" id="{E8773E38-3697-1545-A3BA-EF78E46F54E0}"/>
              </a:ext>
            </a:extLst>
          </p:cNvPr>
          <p:cNvSpPr txBox="1"/>
          <p:nvPr/>
        </p:nvSpPr>
        <p:spPr>
          <a:xfrm>
            <a:off x="311700" y="1257900"/>
            <a:ext cx="4564800" cy="1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Коллекция ImageNet: http://image-net.org 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Цель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создать коллекцию с 1К изображений на каждый из 117К классов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14,197,122 картинок </a:t>
            </a:r>
            <a:b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 21,841 синсетов (групп понятий)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Google Shape;813;p66">
            <a:extLst>
              <a:ext uri="{FF2B5EF4-FFF2-40B4-BE49-F238E27FC236}">
                <a16:creationId xmlns:a16="http://schemas.microsoft.com/office/drawing/2014/main" id="{E60FB18A-8F2E-4745-A2F4-7AF94B55A8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4453" y="1257900"/>
            <a:ext cx="3895424" cy="333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14;p66">
            <a:extLst>
              <a:ext uri="{FF2B5EF4-FFF2-40B4-BE49-F238E27FC236}">
                <a16:creationId xmlns:a16="http://schemas.microsoft.com/office/drawing/2014/main" id="{0DB81CA0-459F-5046-8F68-485986984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1200" y="2415300"/>
            <a:ext cx="2705811" cy="19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15;p66">
            <a:extLst>
              <a:ext uri="{FF2B5EF4-FFF2-40B4-BE49-F238E27FC236}">
                <a16:creationId xmlns:a16="http://schemas.microsoft.com/office/drawing/2014/main" id="{851BBA84-AD1D-7943-9595-4D851C4A1364}"/>
              </a:ext>
            </a:extLst>
          </p:cNvPr>
          <p:cNvSpPr txBox="1"/>
          <p:nvPr/>
        </p:nvSpPr>
        <p:spPr>
          <a:xfrm>
            <a:off x="311700" y="4316275"/>
            <a:ext cx="45648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Amazon Mechanical Turk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Yandex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Toloka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815;p66">
            <a:extLst>
              <a:ext uri="{FF2B5EF4-FFF2-40B4-BE49-F238E27FC236}">
                <a16:creationId xmlns:a16="http://schemas.microsoft.com/office/drawing/2014/main" id="{D35AE5B3-7B9B-9C55-1808-5DDE87275AC3}"/>
              </a:ext>
            </a:extLst>
          </p:cNvPr>
          <p:cNvSpPr txBox="1"/>
          <p:nvPr/>
        </p:nvSpPr>
        <p:spPr>
          <a:xfrm>
            <a:off x="4714453" y="4594968"/>
            <a:ext cx="3895424" cy="37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ru-RU" sz="8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Автомат </a:t>
            </a:r>
            <a:r>
              <a:rPr lang="ru-RU" sz="8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В.Кемпелена</a:t>
            </a:r>
            <a:r>
              <a:rPr lang="ru-RU" sz="8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(1769 г., Вена). Партию с ним играл Наполеон.</a:t>
            </a:r>
            <a:endParaRPr sz="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1770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2;p29">
            <a:extLst>
              <a:ext uri="{FF2B5EF4-FFF2-40B4-BE49-F238E27FC236}">
                <a16:creationId xmlns:a16="http://schemas.microsoft.com/office/drawing/2014/main" id="{BD0C8A8C-25C9-EC43-AE7F-777E72719ECC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Сельское хозяйство</a:t>
            </a:r>
          </a:p>
        </p:txBody>
      </p:sp>
      <p:sp>
        <p:nvSpPr>
          <p:cNvPr id="10" name="Google Shape;133;p29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D47E2762-56E8-6647-AF62-E4537CFDBA67}"/>
              </a:ext>
            </a:extLst>
          </p:cNvPr>
          <p:cNvSpPr/>
          <p:nvPr/>
        </p:nvSpPr>
        <p:spPr>
          <a:xfrm>
            <a:off x="311700" y="1550077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Статья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Глубокое обучение в сельском хозяйстве: Обзор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134;p29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61B78840-AD5F-E542-B982-E8F0E48DD782}"/>
              </a:ext>
            </a:extLst>
          </p:cNvPr>
          <p:cNvSpPr/>
          <p:nvPr/>
        </p:nvSpPr>
        <p:spPr>
          <a:xfrm>
            <a:off x="311700" y="2922202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🌎 Сайт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Управленческая видеоаналитика для молочных ферм.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35;p29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F7DC202B-2E21-0049-9759-714A95956F2E}"/>
              </a:ext>
            </a:extLst>
          </p:cNvPr>
          <p:cNvSpPr/>
          <p:nvPr/>
        </p:nvSpPr>
        <p:spPr>
          <a:xfrm>
            <a:off x="311700" y="222946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Код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ИИ для АПК: машинное обучение для сельского хозяйства.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" name="Google Shape;136;p29">
            <a:extLst>
              <a:ext uri="{FF2B5EF4-FFF2-40B4-BE49-F238E27FC236}">
                <a16:creationId xmlns:a16="http://schemas.microsoft.com/office/drawing/2014/main" id="{4794B9FC-9595-1145-9C99-9A35D6838E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4987" y="3326357"/>
            <a:ext cx="2822144" cy="15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7;p29">
            <a:extLst>
              <a:ext uri="{FF2B5EF4-FFF2-40B4-BE49-F238E27FC236}">
                <a16:creationId xmlns:a16="http://schemas.microsoft.com/office/drawing/2014/main" id="{1ECEAFA6-BA77-9747-8B44-641FB40BD3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9287" y="983788"/>
            <a:ext cx="3942605" cy="2196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019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A09FDB6-72AC-1548-929D-8E1FC68EAC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</p:spPr>
        <p:txBody>
          <a:bodyPr>
            <a:normAutofit/>
          </a:bodyPr>
          <a:lstStyle/>
          <a:p>
            <a:r>
              <a:rPr lang="ru-RU" dirty="0"/>
              <a:t>Данные для </a:t>
            </a:r>
            <a:r>
              <a:rPr lang="en-US" dirty="0"/>
              <a:t>GPT-3</a:t>
            </a:r>
            <a:endParaRPr lang="en-RU" dirty="0"/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BAC5CF70-2B78-204E-914B-D405B920E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545887"/>
              </p:ext>
            </p:extLst>
          </p:nvPr>
        </p:nvGraphicFramePr>
        <p:xfrm>
          <a:off x="311700" y="1239266"/>
          <a:ext cx="3483060" cy="217144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511808">
                  <a:extLst>
                    <a:ext uri="{9D8B030D-6E8A-4147-A177-3AD203B41FA5}">
                      <a16:colId xmlns:a16="http://schemas.microsoft.com/office/drawing/2014/main" val="903076871"/>
                    </a:ext>
                  </a:extLst>
                </a:gridCol>
                <a:gridCol w="1971252">
                  <a:extLst>
                    <a:ext uri="{9D8B030D-6E8A-4147-A177-3AD203B41FA5}">
                      <a16:colId xmlns:a16="http://schemas.microsoft.com/office/drawing/2014/main" val="1135022734"/>
                    </a:ext>
                  </a:extLst>
                </a:gridCol>
              </a:tblGrid>
              <a:tr h="492977"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Датасет</a:t>
                      </a:r>
                      <a:endParaRPr lang="en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Количество токенов</a:t>
                      </a:r>
                      <a:endParaRPr lang="en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66362"/>
                  </a:ext>
                </a:extLst>
              </a:tr>
              <a:tr h="492977">
                <a:tc>
                  <a:txBody>
                    <a:bodyPr/>
                    <a:lstStyle/>
                    <a:p>
                      <a:pPr algn="ctr"/>
                      <a:r>
                        <a:rPr lang="en-GB" i="1">
                          <a:effectLst/>
                        </a:rPr>
                        <a:t>Common Crawl (filtered) </a:t>
                      </a:r>
                      <a:endParaRPr lang="en-GB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410 billion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2115359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ctr"/>
                      <a:r>
                        <a:rPr lang="en-GB" i="1">
                          <a:effectLst/>
                        </a:rPr>
                        <a:t>WebText2 </a:t>
                      </a:r>
                      <a:endParaRPr lang="en-GB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19 billion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970369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ctr"/>
                      <a:r>
                        <a:rPr lang="en-GB" i="1" dirty="0">
                          <a:effectLst/>
                        </a:rPr>
                        <a:t>Books1 </a:t>
                      </a:r>
                      <a:endParaRPr lang="en-GB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12 billion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602920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ctr"/>
                      <a:r>
                        <a:rPr lang="en-GB" i="1" dirty="0">
                          <a:effectLst/>
                        </a:rPr>
                        <a:t>Books2 </a:t>
                      </a:r>
                      <a:endParaRPr lang="en-GB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55 billion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1970285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ctr"/>
                      <a:r>
                        <a:rPr lang="en-GB" i="1" dirty="0">
                          <a:effectLst/>
                        </a:rPr>
                        <a:t>Wikipedia </a:t>
                      </a:r>
                      <a:endParaRPr lang="en-GB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3 billion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569204"/>
                  </a:ext>
                </a:extLst>
              </a:tr>
            </a:tbl>
          </a:graphicData>
        </a:graphic>
      </p:graphicFrame>
      <p:pic>
        <p:nvPicPr>
          <p:cNvPr id="14" name="Picture 5">
            <a:extLst>
              <a:ext uri="{FF2B5EF4-FFF2-40B4-BE49-F238E27FC236}">
                <a16:creationId xmlns:a16="http://schemas.microsoft.com/office/drawing/2014/main" id="{BADF9E68-1FF5-384C-884F-E5C375C1B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292" y="1017725"/>
            <a:ext cx="4224528" cy="16962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F60685-CEFF-A341-9EAE-FF6FE953DDF3}"/>
              </a:ext>
            </a:extLst>
          </p:cNvPr>
          <p:cNvSpPr txBox="1"/>
          <p:nvPr/>
        </p:nvSpPr>
        <p:spPr>
          <a:xfrm>
            <a:off x="5656578" y="2681302"/>
            <a:ext cx="205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Crawl dataset</a:t>
            </a:r>
            <a:endParaRPr lang="en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FCD2E5-5F38-FB44-9056-68FDDADF33C7}"/>
              </a:ext>
            </a:extLst>
          </p:cNvPr>
          <p:cNvSpPr txBox="1"/>
          <p:nvPr/>
        </p:nvSpPr>
        <p:spPr>
          <a:xfrm>
            <a:off x="3765103" y="3193121"/>
            <a:ext cx="49834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b="1" dirty="0"/>
              <a:t>WebText2</a:t>
            </a:r>
            <a:r>
              <a:rPr lang="en-RU" dirty="0"/>
              <a:t> - это текст веб-страниц из всех исходящих ссылок Reddit из постов с 3+ upvotes. (</a:t>
            </a:r>
            <a:r>
              <a:rPr lang="ru-RU" dirty="0"/>
              <a:t>закрытый </a:t>
            </a:r>
            <a:r>
              <a:rPr lang="ru-RU" dirty="0" err="1"/>
              <a:t>датасет</a:t>
            </a:r>
            <a:r>
              <a:rPr lang="ru-RU" dirty="0"/>
              <a:t> </a:t>
            </a:r>
            <a:r>
              <a:rPr lang="en-US" dirty="0" err="1"/>
              <a:t>OpenAI</a:t>
            </a:r>
            <a:r>
              <a:rPr lang="en-RU" dirty="0"/>
              <a:t>)</a:t>
            </a:r>
          </a:p>
          <a:p>
            <a:endParaRPr lang="en-RU" dirty="0"/>
          </a:p>
          <a:p>
            <a:r>
              <a:rPr lang="en-RU" b="1" dirty="0"/>
              <a:t>Books1</a:t>
            </a:r>
            <a:r>
              <a:rPr lang="en-RU" dirty="0"/>
              <a:t> и </a:t>
            </a:r>
            <a:r>
              <a:rPr lang="en-RU" b="1" dirty="0"/>
              <a:t>Books2</a:t>
            </a:r>
            <a:r>
              <a:rPr lang="en-RU" dirty="0"/>
              <a:t> – </a:t>
            </a:r>
            <a:r>
              <a:rPr lang="ru-RU" dirty="0"/>
              <a:t>два набора книг, доступных в интернете</a:t>
            </a:r>
            <a:r>
              <a:rPr lang="en-RU" dirty="0"/>
              <a:t>.</a:t>
            </a:r>
          </a:p>
          <a:p>
            <a:endParaRPr lang="en-RU" dirty="0"/>
          </a:p>
          <a:p>
            <a:r>
              <a:rPr lang="en-US" b="1" dirty="0"/>
              <a:t>Wikipedia</a:t>
            </a:r>
            <a:r>
              <a:rPr lang="en-US" dirty="0"/>
              <a:t> - </a:t>
            </a:r>
            <a:r>
              <a:rPr lang="en-RU" dirty="0"/>
              <a:t>Страницы Википедии на английском языке.</a:t>
            </a:r>
          </a:p>
        </p:txBody>
      </p:sp>
    </p:spTree>
    <p:extLst>
      <p:ext uri="{BB962C8B-B14F-4D97-AF65-F5344CB8AC3E}">
        <p14:creationId xmlns:p14="http://schemas.microsoft.com/office/powerpoint/2010/main" val="3591236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20;p67">
            <a:extLst>
              <a:ext uri="{FF2B5EF4-FFF2-40B4-BE49-F238E27FC236}">
                <a16:creationId xmlns:a16="http://schemas.microsoft.com/office/drawing/2014/main" id="{2B73CEE0-D9DE-824B-A0AF-73081A06F6C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Transfer Learning</a:t>
            </a:r>
          </a:p>
          <a:p>
            <a:pPr>
              <a:lnSpc>
                <a:spcPct val="100000"/>
              </a:lnSpc>
            </a:pPr>
            <a:r>
              <a:rPr lang="ru-RU" sz="1400"/>
              <a:t>или зачем изобретать велосипед, когда можно встать на плечи гигантов?</a:t>
            </a:r>
          </a:p>
        </p:txBody>
      </p:sp>
      <p:sp>
        <p:nvSpPr>
          <p:cNvPr id="10" name="Google Shape;821;p67">
            <a:extLst>
              <a:ext uri="{FF2B5EF4-FFF2-40B4-BE49-F238E27FC236}">
                <a16:creationId xmlns:a16="http://schemas.microsoft.com/office/drawing/2014/main" id="{3B04F211-19B5-4243-9E96-9F9D476AB228}"/>
              </a:ext>
            </a:extLst>
          </p:cNvPr>
          <p:cNvSpPr txBox="1"/>
          <p:nvPr/>
        </p:nvSpPr>
        <p:spPr>
          <a:xfrm>
            <a:off x="311700" y="1257900"/>
            <a:ext cx="8520600" cy="1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обучить нейросеть отличать сберкота                     от М. Боярского 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Идея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берем огромную сеть, предварительно обученную на ImageNet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Google Shape;822;p67">
            <a:extLst>
              <a:ext uri="{FF2B5EF4-FFF2-40B4-BE49-F238E27FC236}">
                <a16:creationId xmlns:a16="http://schemas.microsoft.com/office/drawing/2014/main" id="{B942D74C-3EF5-F043-832D-788178DD4B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633" t="13839" b="19622"/>
          <a:stretch/>
        </p:blipFill>
        <p:spPr>
          <a:xfrm>
            <a:off x="477425" y="2918650"/>
            <a:ext cx="6219451" cy="10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23;p67">
            <a:extLst>
              <a:ext uri="{FF2B5EF4-FFF2-40B4-BE49-F238E27FC236}">
                <a16:creationId xmlns:a16="http://schemas.microsoft.com/office/drawing/2014/main" id="{6CF5E78C-403D-3A43-BDDB-932D01410D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3127" y="1199350"/>
            <a:ext cx="728975" cy="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24;p67">
            <a:extLst>
              <a:ext uri="{FF2B5EF4-FFF2-40B4-BE49-F238E27FC236}">
                <a16:creationId xmlns:a16="http://schemas.microsoft.com/office/drawing/2014/main" id="{6384770C-B37F-D44E-89F5-556193318D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6299" t="16645" r="56514"/>
          <a:stretch/>
        </p:blipFill>
        <p:spPr>
          <a:xfrm>
            <a:off x="6981975" y="1007675"/>
            <a:ext cx="556474" cy="121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689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20;p67">
            <a:extLst>
              <a:ext uri="{FF2B5EF4-FFF2-40B4-BE49-F238E27FC236}">
                <a16:creationId xmlns:a16="http://schemas.microsoft.com/office/drawing/2014/main" id="{2B73CEE0-D9DE-824B-A0AF-73081A06F6C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Transfer Learning</a:t>
            </a:r>
          </a:p>
          <a:p>
            <a:pPr>
              <a:lnSpc>
                <a:spcPct val="100000"/>
              </a:lnSpc>
            </a:pPr>
            <a:r>
              <a:rPr lang="ru-RU" sz="1400"/>
              <a:t>или зачем изобретать велосипед, когда можно встать на плечи гигантов?</a:t>
            </a:r>
          </a:p>
        </p:txBody>
      </p:sp>
      <p:pic>
        <p:nvPicPr>
          <p:cNvPr id="11" name="Google Shape;822;p67">
            <a:extLst>
              <a:ext uri="{FF2B5EF4-FFF2-40B4-BE49-F238E27FC236}">
                <a16:creationId xmlns:a16="http://schemas.microsoft.com/office/drawing/2014/main" id="{B942D74C-3EF5-F043-832D-788178DD4B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633" t="13839" b="19622"/>
          <a:stretch/>
        </p:blipFill>
        <p:spPr>
          <a:xfrm>
            <a:off x="477425" y="2918650"/>
            <a:ext cx="6219451" cy="10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23;p67">
            <a:extLst>
              <a:ext uri="{FF2B5EF4-FFF2-40B4-BE49-F238E27FC236}">
                <a16:creationId xmlns:a16="http://schemas.microsoft.com/office/drawing/2014/main" id="{6CF5E78C-403D-3A43-BDDB-932D01410D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3127" y="1199350"/>
            <a:ext cx="728975" cy="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24;p67">
            <a:extLst>
              <a:ext uri="{FF2B5EF4-FFF2-40B4-BE49-F238E27FC236}">
                <a16:creationId xmlns:a16="http://schemas.microsoft.com/office/drawing/2014/main" id="{6384770C-B37F-D44E-89F5-556193318D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6299" t="16645" r="56514"/>
          <a:stretch/>
        </p:blipFill>
        <p:spPr>
          <a:xfrm>
            <a:off x="6981975" y="1007675"/>
            <a:ext cx="556474" cy="1217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30;p68">
            <a:extLst>
              <a:ext uri="{FF2B5EF4-FFF2-40B4-BE49-F238E27FC236}">
                <a16:creationId xmlns:a16="http://schemas.microsoft.com/office/drawing/2014/main" id="{4C8F1C80-CC50-564E-AEC0-AE215217F10A}"/>
              </a:ext>
            </a:extLst>
          </p:cNvPr>
          <p:cNvSpPr txBox="1"/>
          <p:nvPr/>
        </p:nvSpPr>
        <p:spPr>
          <a:xfrm>
            <a:off x="311700" y="1257900"/>
            <a:ext cx="8520600" cy="1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обучить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нейросеть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отличать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сберкота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     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Боярского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Выкидываем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последний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отвечающий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классификацию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тысячи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классов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Google Shape;834;p68">
            <a:extLst>
              <a:ext uri="{FF2B5EF4-FFF2-40B4-BE49-F238E27FC236}">
                <a16:creationId xmlns:a16="http://schemas.microsoft.com/office/drawing/2014/main" id="{F1866A79-009A-B14F-930C-933AEBB1209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100039">
            <a:off x="6229532" y="3058657"/>
            <a:ext cx="804061" cy="804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814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20;p67">
            <a:extLst>
              <a:ext uri="{FF2B5EF4-FFF2-40B4-BE49-F238E27FC236}">
                <a16:creationId xmlns:a16="http://schemas.microsoft.com/office/drawing/2014/main" id="{2B73CEE0-D9DE-824B-A0AF-73081A06F6C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Transfer Learning</a:t>
            </a:r>
          </a:p>
          <a:p>
            <a:pPr>
              <a:lnSpc>
                <a:spcPct val="100000"/>
              </a:lnSpc>
            </a:pPr>
            <a:r>
              <a:rPr lang="ru-RU" sz="1400" dirty="0"/>
              <a:t>или зачем изобретать велосипед, когда можно встать на плечи гигантов?</a:t>
            </a:r>
          </a:p>
        </p:txBody>
      </p:sp>
      <p:pic>
        <p:nvPicPr>
          <p:cNvPr id="17" name="Google Shape;823;p67">
            <a:extLst>
              <a:ext uri="{FF2B5EF4-FFF2-40B4-BE49-F238E27FC236}">
                <a16:creationId xmlns:a16="http://schemas.microsoft.com/office/drawing/2014/main" id="{6CF5E78C-403D-3A43-BDDB-932D01410D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3127" y="1199350"/>
            <a:ext cx="728975" cy="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24;p67">
            <a:extLst>
              <a:ext uri="{FF2B5EF4-FFF2-40B4-BE49-F238E27FC236}">
                <a16:creationId xmlns:a16="http://schemas.microsoft.com/office/drawing/2014/main" id="{6384770C-B37F-D44E-89F5-556193318D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299" t="16645" r="56514"/>
          <a:stretch/>
        </p:blipFill>
        <p:spPr>
          <a:xfrm>
            <a:off x="6981975" y="1007675"/>
            <a:ext cx="556474" cy="12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40;p69">
            <a:extLst>
              <a:ext uri="{FF2B5EF4-FFF2-40B4-BE49-F238E27FC236}">
                <a16:creationId xmlns:a16="http://schemas.microsoft.com/office/drawing/2014/main" id="{CC53FC28-34A6-9C42-A9A4-56A76871EE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7136" y="3892200"/>
            <a:ext cx="1086139" cy="10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841;p69">
            <a:extLst>
              <a:ext uri="{FF2B5EF4-FFF2-40B4-BE49-F238E27FC236}">
                <a16:creationId xmlns:a16="http://schemas.microsoft.com/office/drawing/2014/main" id="{89F30308-6350-834A-861F-6F0D16B2D94F}"/>
              </a:ext>
            </a:extLst>
          </p:cNvPr>
          <p:cNvSpPr txBox="1"/>
          <p:nvPr/>
        </p:nvSpPr>
        <p:spPr>
          <a:xfrm>
            <a:off x="311700" y="1257900"/>
            <a:ext cx="8520600" cy="1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обучить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нейросеть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отличать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сберкота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     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Боярского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Добавляем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последний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отвечающий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классификацию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два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класса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Google Shape;842;p69">
            <a:extLst>
              <a:ext uri="{FF2B5EF4-FFF2-40B4-BE49-F238E27FC236}">
                <a16:creationId xmlns:a16="http://schemas.microsoft.com/office/drawing/2014/main" id="{2CA41711-0FE6-0649-A341-63857C8E242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9635" t="13839" r="3089" b="19622"/>
          <a:stretch/>
        </p:blipFill>
        <p:spPr>
          <a:xfrm>
            <a:off x="477425" y="2918650"/>
            <a:ext cx="5980302" cy="10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45;p69">
            <a:extLst>
              <a:ext uri="{FF2B5EF4-FFF2-40B4-BE49-F238E27FC236}">
                <a16:creationId xmlns:a16="http://schemas.microsoft.com/office/drawing/2014/main" id="{5E73476B-4307-3549-9812-624A82FADAB6}"/>
              </a:ext>
            </a:extLst>
          </p:cNvPr>
          <p:cNvSpPr txBox="1"/>
          <p:nvPr/>
        </p:nvSpPr>
        <p:spPr>
          <a:xfrm>
            <a:off x="6457725" y="3140700"/>
            <a:ext cx="5691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846;p69">
            <a:extLst>
              <a:ext uri="{FF2B5EF4-FFF2-40B4-BE49-F238E27FC236}">
                <a16:creationId xmlns:a16="http://schemas.microsoft.com/office/drawing/2014/main" id="{17445DFF-24B0-AC49-9B5C-F1C6196906F5}"/>
              </a:ext>
            </a:extLst>
          </p:cNvPr>
          <p:cNvSpPr txBox="1"/>
          <p:nvPr/>
        </p:nvSpPr>
        <p:spPr>
          <a:xfrm>
            <a:off x="6457725" y="3501726"/>
            <a:ext cx="5691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9" name="Google Shape;847;p69">
            <a:extLst>
              <a:ext uri="{FF2B5EF4-FFF2-40B4-BE49-F238E27FC236}">
                <a16:creationId xmlns:a16="http://schemas.microsoft.com/office/drawing/2014/main" id="{55AFEEDB-1136-1B4A-9272-E2F74061D906}"/>
              </a:ext>
            </a:extLst>
          </p:cNvPr>
          <p:cNvCxnSpPr>
            <a:stCxn id="16" idx="3"/>
            <a:endCxn id="22" idx="1"/>
          </p:cNvCxnSpPr>
          <p:nvPr/>
        </p:nvCxnSpPr>
        <p:spPr>
          <a:xfrm>
            <a:off x="7026825" y="3752226"/>
            <a:ext cx="468121" cy="3437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849;p69">
            <a:extLst>
              <a:ext uri="{FF2B5EF4-FFF2-40B4-BE49-F238E27FC236}">
                <a16:creationId xmlns:a16="http://schemas.microsoft.com/office/drawing/2014/main" id="{B4103BC0-AAE1-F645-AAC2-2982C61530C4}"/>
              </a:ext>
            </a:extLst>
          </p:cNvPr>
          <p:cNvCxnSpPr>
            <a:stCxn id="15" idx="3"/>
            <a:endCxn id="21" idx="1"/>
          </p:cNvCxnSpPr>
          <p:nvPr/>
        </p:nvCxnSpPr>
        <p:spPr>
          <a:xfrm>
            <a:off x="7026825" y="3391200"/>
            <a:ext cx="460311" cy="5554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" name="Google Shape;850;p69">
            <a:extLst>
              <a:ext uri="{FF2B5EF4-FFF2-40B4-BE49-F238E27FC236}">
                <a16:creationId xmlns:a16="http://schemas.microsoft.com/office/drawing/2014/main" id="{E9A1A2E3-03B3-A648-B278-0383250A72C4}"/>
              </a:ext>
            </a:extLst>
          </p:cNvPr>
          <p:cNvSpPr txBox="1"/>
          <p:nvPr/>
        </p:nvSpPr>
        <p:spPr>
          <a:xfrm>
            <a:off x="7487136" y="3146254"/>
            <a:ext cx="131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0.9 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сберкот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848;p69">
            <a:extLst>
              <a:ext uri="{FF2B5EF4-FFF2-40B4-BE49-F238E27FC236}">
                <a16:creationId xmlns:a16="http://schemas.microsoft.com/office/drawing/2014/main" id="{21485274-2C76-4241-AC3E-27F7E668DDCD}"/>
              </a:ext>
            </a:extLst>
          </p:cNvPr>
          <p:cNvSpPr txBox="1"/>
          <p:nvPr/>
        </p:nvSpPr>
        <p:spPr>
          <a:xfrm>
            <a:off x="7494946" y="3505163"/>
            <a:ext cx="131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0.1 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Боярский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34626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856;p70">
            <a:extLst>
              <a:ext uri="{FF2B5EF4-FFF2-40B4-BE49-F238E27FC236}">
                <a16:creationId xmlns:a16="http://schemas.microsoft.com/office/drawing/2014/main" id="{7BE71C12-01FA-0443-A1CD-57FB90C25FBF}"/>
              </a:ext>
            </a:extLst>
          </p:cNvPr>
          <p:cNvSpPr txBox="1"/>
          <p:nvPr/>
        </p:nvSpPr>
        <p:spPr>
          <a:xfrm>
            <a:off x="311700" y="1257900"/>
            <a:ext cx="8520600" cy="1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обучить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нейросеть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отличать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сберкота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     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Боярского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" name="Google Shape;858;p70">
            <a:extLst>
              <a:ext uri="{FF2B5EF4-FFF2-40B4-BE49-F238E27FC236}">
                <a16:creationId xmlns:a16="http://schemas.microsoft.com/office/drawing/2014/main" id="{37BBCA9C-3F21-7E43-854F-D94F6440B6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3127" y="1199350"/>
            <a:ext cx="728975" cy="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59;p70">
            <a:extLst>
              <a:ext uri="{FF2B5EF4-FFF2-40B4-BE49-F238E27FC236}">
                <a16:creationId xmlns:a16="http://schemas.microsoft.com/office/drawing/2014/main" id="{3A295477-82F6-DC4D-B175-099AFF6EB6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299" t="16645" r="56514"/>
          <a:stretch/>
        </p:blipFill>
        <p:spPr>
          <a:xfrm>
            <a:off x="6981975" y="1007675"/>
            <a:ext cx="556474" cy="121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866;p70">
            <a:extLst>
              <a:ext uri="{FF2B5EF4-FFF2-40B4-BE49-F238E27FC236}">
                <a16:creationId xmlns:a16="http://schemas.microsoft.com/office/drawing/2014/main" id="{3BC3F8A5-78D4-8945-982B-E53E3BCEDC48}"/>
              </a:ext>
            </a:extLst>
          </p:cNvPr>
          <p:cNvSpPr txBox="1"/>
          <p:nvPr/>
        </p:nvSpPr>
        <p:spPr>
          <a:xfrm>
            <a:off x="107092" y="3297012"/>
            <a:ext cx="883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Дообучаем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только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последние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несколько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слоев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остальные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оставляем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как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есть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собранном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датасете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sz="14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" name="Google Shape;867;p70">
            <a:extLst>
              <a:ext uri="{FF2B5EF4-FFF2-40B4-BE49-F238E27FC236}">
                <a16:creationId xmlns:a16="http://schemas.microsoft.com/office/drawing/2014/main" id="{4E266559-F4EF-BA48-A820-D3F1506422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2982" y="3702362"/>
            <a:ext cx="642567" cy="6330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36" name="Google Shape;868;p70">
            <a:extLst>
              <a:ext uri="{FF2B5EF4-FFF2-40B4-BE49-F238E27FC236}">
                <a16:creationId xmlns:a16="http://schemas.microsoft.com/office/drawing/2014/main" id="{45DCE521-D94F-664F-9053-65B2721FC8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7707" y="3877950"/>
            <a:ext cx="642567" cy="6330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37" name="Google Shape;869;p70">
            <a:extLst>
              <a:ext uri="{FF2B5EF4-FFF2-40B4-BE49-F238E27FC236}">
                <a16:creationId xmlns:a16="http://schemas.microsoft.com/office/drawing/2014/main" id="{F96B9754-0BEE-F847-8D6A-44DB9259677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2477" y="3966870"/>
            <a:ext cx="1031446" cy="896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38" name="Google Shape;870;p70">
            <a:extLst>
              <a:ext uri="{FF2B5EF4-FFF2-40B4-BE49-F238E27FC236}">
                <a16:creationId xmlns:a16="http://schemas.microsoft.com/office/drawing/2014/main" id="{98643645-BD57-1C41-A23B-E935E9254E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983" y="4153151"/>
            <a:ext cx="642567" cy="6330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39" name="Google Shape;871;p70">
            <a:extLst>
              <a:ext uri="{FF2B5EF4-FFF2-40B4-BE49-F238E27FC236}">
                <a16:creationId xmlns:a16="http://schemas.microsoft.com/office/drawing/2014/main" id="{75BB1672-4FBA-8749-B6BC-E5E10828EE8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10395" y="3654140"/>
            <a:ext cx="1182970" cy="7860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40" name="Google Shape;872;p70">
            <a:extLst>
              <a:ext uri="{FF2B5EF4-FFF2-40B4-BE49-F238E27FC236}">
                <a16:creationId xmlns:a16="http://schemas.microsoft.com/office/drawing/2014/main" id="{5935C5B0-38AE-8E4E-BA39-C2C132824B2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72199" y="3770031"/>
            <a:ext cx="1075139" cy="98528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41" name="Google Shape;873;p70">
            <a:extLst>
              <a:ext uri="{FF2B5EF4-FFF2-40B4-BE49-F238E27FC236}">
                <a16:creationId xmlns:a16="http://schemas.microsoft.com/office/drawing/2014/main" id="{01D3377D-4972-6147-A2EB-82F05A4CCE6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99912" y="3921422"/>
            <a:ext cx="776082" cy="9192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42" name="Google Shape;874;p70">
            <a:extLst>
              <a:ext uri="{FF2B5EF4-FFF2-40B4-BE49-F238E27FC236}">
                <a16:creationId xmlns:a16="http://schemas.microsoft.com/office/drawing/2014/main" id="{3CB97CE4-4188-D94A-8D35-D7DC705D5F4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50294" y="4094337"/>
            <a:ext cx="1179762" cy="7860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43" name="Google Shape;842;p69">
            <a:extLst>
              <a:ext uri="{FF2B5EF4-FFF2-40B4-BE49-F238E27FC236}">
                <a16:creationId xmlns:a16="http://schemas.microsoft.com/office/drawing/2014/main" id="{0EFA6FB0-4623-7242-9926-2B9EDDB61E7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9635" t="13839" r="3089" b="19622"/>
          <a:stretch/>
        </p:blipFill>
        <p:spPr>
          <a:xfrm>
            <a:off x="446417" y="2153782"/>
            <a:ext cx="5980302" cy="10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845;p69">
            <a:extLst>
              <a:ext uri="{FF2B5EF4-FFF2-40B4-BE49-F238E27FC236}">
                <a16:creationId xmlns:a16="http://schemas.microsoft.com/office/drawing/2014/main" id="{28393606-D314-2C4D-8157-35D115207F4E}"/>
              </a:ext>
            </a:extLst>
          </p:cNvPr>
          <p:cNvSpPr txBox="1"/>
          <p:nvPr/>
        </p:nvSpPr>
        <p:spPr>
          <a:xfrm>
            <a:off x="6426717" y="2375832"/>
            <a:ext cx="5691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Google Shape;846;p69">
            <a:extLst>
              <a:ext uri="{FF2B5EF4-FFF2-40B4-BE49-F238E27FC236}">
                <a16:creationId xmlns:a16="http://schemas.microsoft.com/office/drawing/2014/main" id="{4EA79F5A-7B33-D34C-80EC-54C1D0F77034}"/>
              </a:ext>
            </a:extLst>
          </p:cNvPr>
          <p:cNvSpPr txBox="1"/>
          <p:nvPr/>
        </p:nvSpPr>
        <p:spPr>
          <a:xfrm>
            <a:off x="6426717" y="2736858"/>
            <a:ext cx="5691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6" name="Google Shape;847;p69">
            <a:extLst>
              <a:ext uri="{FF2B5EF4-FFF2-40B4-BE49-F238E27FC236}">
                <a16:creationId xmlns:a16="http://schemas.microsoft.com/office/drawing/2014/main" id="{7AD1EA40-94C7-824E-82E9-8C15358050E6}"/>
              </a:ext>
            </a:extLst>
          </p:cNvPr>
          <p:cNvCxnSpPr>
            <a:stCxn id="45" idx="3"/>
            <a:endCxn id="49" idx="1"/>
          </p:cNvCxnSpPr>
          <p:nvPr/>
        </p:nvCxnSpPr>
        <p:spPr>
          <a:xfrm>
            <a:off x="6995817" y="2987358"/>
            <a:ext cx="468121" cy="3437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" name="Google Shape;849;p69">
            <a:extLst>
              <a:ext uri="{FF2B5EF4-FFF2-40B4-BE49-F238E27FC236}">
                <a16:creationId xmlns:a16="http://schemas.microsoft.com/office/drawing/2014/main" id="{97D0992C-F1DF-0143-AEFC-51A54DA4EBB9}"/>
              </a:ext>
            </a:extLst>
          </p:cNvPr>
          <p:cNvCxnSpPr>
            <a:stCxn id="44" idx="3"/>
            <a:endCxn id="48" idx="1"/>
          </p:cNvCxnSpPr>
          <p:nvPr/>
        </p:nvCxnSpPr>
        <p:spPr>
          <a:xfrm>
            <a:off x="6995817" y="2626332"/>
            <a:ext cx="460311" cy="5554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" name="Google Shape;850;p69">
            <a:extLst>
              <a:ext uri="{FF2B5EF4-FFF2-40B4-BE49-F238E27FC236}">
                <a16:creationId xmlns:a16="http://schemas.microsoft.com/office/drawing/2014/main" id="{AF828454-7B06-3B45-BDC9-96AB37A396B8}"/>
              </a:ext>
            </a:extLst>
          </p:cNvPr>
          <p:cNvSpPr txBox="1"/>
          <p:nvPr/>
        </p:nvSpPr>
        <p:spPr>
          <a:xfrm>
            <a:off x="7456128" y="2381386"/>
            <a:ext cx="131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0.9 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сберкот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848;p69">
            <a:extLst>
              <a:ext uri="{FF2B5EF4-FFF2-40B4-BE49-F238E27FC236}">
                <a16:creationId xmlns:a16="http://schemas.microsoft.com/office/drawing/2014/main" id="{B4067ABA-4025-6847-89E5-0BFBDDA1E790}"/>
              </a:ext>
            </a:extLst>
          </p:cNvPr>
          <p:cNvSpPr txBox="1"/>
          <p:nvPr/>
        </p:nvSpPr>
        <p:spPr>
          <a:xfrm>
            <a:off x="7463938" y="2740295"/>
            <a:ext cx="131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0.1 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Боярский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820;p67">
            <a:extLst>
              <a:ext uri="{FF2B5EF4-FFF2-40B4-BE49-F238E27FC236}">
                <a16:creationId xmlns:a16="http://schemas.microsoft.com/office/drawing/2014/main" id="{4917CE19-6A8A-FA4D-8FC1-23A0DA14D845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Transfer Learning</a:t>
            </a:r>
          </a:p>
          <a:p>
            <a:pPr>
              <a:lnSpc>
                <a:spcPct val="100000"/>
              </a:lnSpc>
            </a:pPr>
            <a:r>
              <a:rPr lang="ru-RU" sz="1400" dirty="0"/>
              <a:t>или зачем изобретать велосипед, когда можно встать на плечи гигантов?</a:t>
            </a:r>
          </a:p>
        </p:txBody>
      </p:sp>
    </p:spTree>
    <p:extLst>
      <p:ext uri="{BB962C8B-B14F-4D97-AF65-F5344CB8AC3E}">
        <p14:creationId xmlns:p14="http://schemas.microsoft.com/office/powerpoint/2010/main" val="2338780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879;p71">
            <a:extLst>
              <a:ext uri="{FF2B5EF4-FFF2-40B4-BE49-F238E27FC236}">
                <a16:creationId xmlns:a16="http://schemas.microsoft.com/office/drawing/2014/main" id="{71AB7822-88ED-F64B-B5E7-8D63BD71C47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Transfer Learning</a:t>
            </a:r>
          </a:p>
          <a:p>
            <a:pPr>
              <a:lnSpc>
                <a:spcPct val="100000"/>
              </a:lnSpc>
            </a:pPr>
            <a:r>
              <a:rPr lang="ru-RU" sz="1400"/>
              <a:t>или зачем изобретать велосипед, когда можно встать на плечи гигантов?</a:t>
            </a:r>
          </a:p>
        </p:txBody>
      </p:sp>
      <p:sp>
        <p:nvSpPr>
          <p:cNvPr id="28" name="Google Shape;880;p71">
            <a:extLst>
              <a:ext uri="{FF2B5EF4-FFF2-40B4-BE49-F238E27FC236}">
                <a16:creationId xmlns:a16="http://schemas.microsoft.com/office/drawing/2014/main" id="{CCB49DEC-2082-D245-91CA-6CE5604C1B8B}"/>
              </a:ext>
            </a:extLst>
          </p:cNvPr>
          <p:cNvSpPr txBox="1"/>
          <p:nvPr/>
        </p:nvSpPr>
        <p:spPr>
          <a:xfrm>
            <a:off x="311700" y="1259700"/>
            <a:ext cx="8520600" cy="26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Нужно меньше данных для обучения – обучаем только параметры последнего слоя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Работает, если новая область похожа на ту, на которой происходило обучение модели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Например, распознавать эмоции с помощью модели, обученной ImageNet  может быть сложным,  так как в нем нет изображений людей  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случае принципиально нового датасета подход так же может быть полезен, потому что представляет неплохую начальную инициализацию параметров всей сети, которые можно дообучить маленькими шагами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Широко применяется на практике (задачи распознавания изображений, в т.ч. медицинских)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383391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8617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Последние достижения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26701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90;p73">
            <a:extLst>
              <a:ext uri="{FF2B5EF4-FFF2-40B4-BE49-F238E27FC236}">
                <a16:creationId xmlns:a16="http://schemas.microsoft.com/office/drawing/2014/main" id="{4C7D5ECC-51D1-E341-8C06-03C0BA0D7B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 err="1"/>
              <a:t>Генерация</a:t>
            </a:r>
            <a:r>
              <a:rPr lang="en-GB" dirty="0"/>
              <a:t> </a:t>
            </a:r>
            <a:r>
              <a:rPr lang="en-GB" dirty="0" err="1"/>
              <a:t>текста</a:t>
            </a:r>
            <a:endParaRPr dirty="0"/>
          </a:p>
        </p:txBody>
      </p:sp>
      <p:pic>
        <p:nvPicPr>
          <p:cNvPr id="6" name="Google Shape;891;p73">
            <a:extLst>
              <a:ext uri="{FF2B5EF4-FFF2-40B4-BE49-F238E27FC236}">
                <a16:creationId xmlns:a16="http://schemas.microsoft.com/office/drawing/2014/main" id="{5829D913-8B76-A243-B6FC-DCF6E3D890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3039720"/>
            <a:ext cx="2150075" cy="12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92;p73">
            <a:extLst>
              <a:ext uri="{FF2B5EF4-FFF2-40B4-BE49-F238E27FC236}">
                <a16:creationId xmlns:a16="http://schemas.microsoft.com/office/drawing/2014/main" id="{EB501BBE-D314-244B-B704-14A1F637FB8F}"/>
              </a:ext>
            </a:extLst>
          </p:cNvPr>
          <p:cNvSpPr txBox="1"/>
          <p:nvPr/>
        </p:nvSpPr>
        <p:spPr>
          <a:xfrm>
            <a:off x="3044025" y="1555863"/>
            <a:ext cx="1919400" cy="15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GB" sz="10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🧠</a:t>
            </a:r>
            <a:endParaRPr sz="10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93;p73">
            <a:extLst>
              <a:ext uri="{FF2B5EF4-FFF2-40B4-BE49-F238E27FC236}">
                <a16:creationId xmlns:a16="http://schemas.microsoft.com/office/drawing/2014/main" id="{2A0B43DE-7BBA-8044-9F15-6CC8271CE9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625" y="2353099"/>
            <a:ext cx="627624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4;p73">
            <a:extLst>
              <a:ext uri="{FF2B5EF4-FFF2-40B4-BE49-F238E27FC236}">
                <a16:creationId xmlns:a16="http://schemas.microsoft.com/office/drawing/2014/main" id="{6E4C45E0-3CC6-9149-AC1A-37960EB0E80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7687" y="1581098"/>
            <a:ext cx="658100" cy="6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5;p73">
            <a:extLst>
              <a:ext uri="{FF2B5EF4-FFF2-40B4-BE49-F238E27FC236}">
                <a16:creationId xmlns:a16="http://schemas.microsoft.com/office/drawing/2014/main" id="{996A9D40-8951-AB4B-B53E-7D9D9289635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5750" y="2320913"/>
            <a:ext cx="572700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896;p73">
            <a:extLst>
              <a:ext uri="{FF2B5EF4-FFF2-40B4-BE49-F238E27FC236}">
                <a16:creationId xmlns:a16="http://schemas.microsoft.com/office/drawing/2014/main" id="{0129A674-E396-E14B-86A8-632E501AE172}"/>
              </a:ext>
            </a:extLst>
          </p:cNvPr>
          <p:cNvCxnSpPr>
            <a:endCxn id="7" idx="1"/>
          </p:cNvCxnSpPr>
          <p:nvPr/>
        </p:nvCxnSpPr>
        <p:spPr>
          <a:xfrm>
            <a:off x="2274825" y="2321313"/>
            <a:ext cx="769200" cy="10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" name="Google Shape;897;p73">
            <a:extLst>
              <a:ext uri="{FF2B5EF4-FFF2-40B4-BE49-F238E27FC236}">
                <a16:creationId xmlns:a16="http://schemas.microsoft.com/office/drawing/2014/main" id="{EC891655-AD83-E644-BC1A-B959028F1D82}"/>
              </a:ext>
            </a:extLst>
          </p:cNvPr>
          <p:cNvSpPr txBox="1">
            <a:spLocks/>
          </p:cNvSpPr>
          <p:nvPr/>
        </p:nvSpPr>
        <p:spPr>
          <a:xfrm>
            <a:off x="1931475" y="1673928"/>
            <a:ext cx="1455900" cy="65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 sz="1300"/>
              <a:t>Обучение</a:t>
            </a:r>
          </a:p>
        </p:txBody>
      </p:sp>
      <p:sp>
        <p:nvSpPr>
          <p:cNvPr id="13" name="Google Shape;898;p73">
            <a:extLst>
              <a:ext uri="{FF2B5EF4-FFF2-40B4-BE49-F238E27FC236}">
                <a16:creationId xmlns:a16="http://schemas.microsoft.com/office/drawing/2014/main" id="{7280C997-28E4-C241-A000-9E1CABC1A69F}"/>
              </a:ext>
            </a:extLst>
          </p:cNvPr>
          <p:cNvSpPr txBox="1"/>
          <p:nvPr/>
        </p:nvSpPr>
        <p:spPr>
          <a:xfrm>
            <a:off x="3374175" y="3167138"/>
            <a:ext cx="1259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Обученная NLP модель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403194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904;p74">
            <a:extLst>
              <a:ext uri="{FF2B5EF4-FFF2-40B4-BE49-F238E27FC236}">
                <a16:creationId xmlns:a16="http://schemas.microsoft.com/office/drawing/2014/main" id="{E177B07E-0FC6-CA4D-BD22-A14DE4EF7B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3039720"/>
            <a:ext cx="2150075" cy="12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05;p74">
            <a:extLst>
              <a:ext uri="{FF2B5EF4-FFF2-40B4-BE49-F238E27FC236}">
                <a16:creationId xmlns:a16="http://schemas.microsoft.com/office/drawing/2014/main" id="{13D9223F-0495-D646-ABF2-3D9996F71A3D}"/>
              </a:ext>
            </a:extLst>
          </p:cNvPr>
          <p:cNvSpPr txBox="1"/>
          <p:nvPr/>
        </p:nvSpPr>
        <p:spPr>
          <a:xfrm>
            <a:off x="3044025" y="1555863"/>
            <a:ext cx="1919400" cy="15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GB" sz="10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🧠</a:t>
            </a:r>
            <a:endParaRPr sz="10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06;p74">
            <a:extLst>
              <a:ext uri="{FF2B5EF4-FFF2-40B4-BE49-F238E27FC236}">
                <a16:creationId xmlns:a16="http://schemas.microsoft.com/office/drawing/2014/main" id="{3C0B2829-87AF-7B40-A649-977574E776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625" y="2353099"/>
            <a:ext cx="627624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07;p74">
            <a:extLst>
              <a:ext uri="{FF2B5EF4-FFF2-40B4-BE49-F238E27FC236}">
                <a16:creationId xmlns:a16="http://schemas.microsoft.com/office/drawing/2014/main" id="{681D33B2-9936-1D4B-AA77-7FE21BE69F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7687" y="1581098"/>
            <a:ext cx="658100" cy="6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08;p74">
            <a:extLst>
              <a:ext uri="{FF2B5EF4-FFF2-40B4-BE49-F238E27FC236}">
                <a16:creationId xmlns:a16="http://schemas.microsoft.com/office/drawing/2014/main" id="{CA4A7049-DF17-D341-8176-AC1CFBFE06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5750" y="2320913"/>
            <a:ext cx="572700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909;p74">
            <a:extLst>
              <a:ext uri="{FF2B5EF4-FFF2-40B4-BE49-F238E27FC236}">
                <a16:creationId xmlns:a16="http://schemas.microsoft.com/office/drawing/2014/main" id="{AB5FDFE1-76B1-7944-A809-1E219994580A}"/>
              </a:ext>
            </a:extLst>
          </p:cNvPr>
          <p:cNvCxnSpPr>
            <a:endCxn id="16" idx="1"/>
          </p:cNvCxnSpPr>
          <p:nvPr/>
        </p:nvCxnSpPr>
        <p:spPr>
          <a:xfrm>
            <a:off x="2274825" y="2321313"/>
            <a:ext cx="769200" cy="10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" name="Google Shape;910;p74">
            <a:extLst>
              <a:ext uri="{FF2B5EF4-FFF2-40B4-BE49-F238E27FC236}">
                <a16:creationId xmlns:a16="http://schemas.microsoft.com/office/drawing/2014/main" id="{CEDE5054-490B-AD43-8D35-4A67E2361801}"/>
              </a:ext>
            </a:extLst>
          </p:cNvPr>
          <p:cNvSpPr txBox="1">
            <a:spLocks/>
          </p:cNvSpPr>
          <p:nvPr/>
        </p:nvSpPr>
        <p:spPr>
          <a:xfrm>
            <a:off x="1931475" y="1673928"/>
            <a:ext cx="1455900" cy="65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 sz="1300"/>
              <a:t>Обучение</a:t>
            </a:r>
          </a:p>
        </p:txBody>
      </p:sp>
      <p:sp>
        <p:nvSpPr>
          <p:cNvPr id="22" name="Google Shape;911;p74">
            <a:extLst>
              <a:ext uri="{FF2B5EF4-FFF2-40B4-BE49-F238E27FC236}">
                <a16:creationId xmlns:a16="http://schemas.microsoft.com/office/drawing/2014/main" id="{6DAB4D7A-2EA8-CB41-BC99-9AE96F5A5B21}"/>
              </a:ext>
            </a:extLst>
          </p:cNvPr>
          <p:cNvSpPr txBox="1"/>
          <p:nvPr/>
        </p:nvSpPr>
        <p:spPr>
          <a:xfrm>
            <a:off x="4715613" y="1017725"/>
            <a:ext cx="3868800" cy="22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DeepSpeed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can train a language model with 1 trillion parameters using as few as 800 NVIDIA V100 GPUs”</a:t>
            </a:r>
            <a:endParaRPr sz="14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Microsoft</a:t>
            </a:r>
            <a:endParaRPr sz="14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" name="Google Shape;912;p74">
            <a:extLst>
              <a:ext uri="{FF2B5EF4-FFF2-40B4-BE49-F238E27FC236}">
                <a16:creationId xmlns:a16="http://schemas.microsoft.com/office/drawing/2014/main" id="{44782E25-212F-8E41-B530-3BF847AEBB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3575" y="2893613"/>
            <a:ext cx="3280001" cy="19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913;p74">
            <a:extLst>
              <a:ext uri="{FF2B5EF4-FFF2-40B4-BE49-F238E27FC236}">
                <a16:creationId xmlns:a16="http://schemas.microsoft.com/office/drawing/2014/main" id="{7CC11C39-C60D-A54C-B1B4-0EEF1CF130FC}"/>
              </a:ext>
            </a:extLst>
          </p:cNvPr>
          <p:cNvSpPr txBox="1"/>
          <p:nvPr/>
        </p:nvSpPr>
        <p:spPr>
          <a:xfrm>
            <a:off x="3374175" y="3167138"/>
            <a:ext cx="1259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Обученная NLP модель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890;p73">
            <a:extLst>
              <a:ext uri="{FF2B5EF4-FFF2-40B4-BE49-F238E27FC236}">
                <a16:creationId xmlns:a16="http://schemas.microsoft.com/office/drawing/2014/main" id="{EE1AB89B-B85A-F049-A7A1-526A8040DA06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ru-RU"/>
              <a:t>Генерация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247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904;p74">
            <a:extLst>
              <a:ext uri="{FF2B5EF4-FFF2-40B4-BE49-F238E27FC236}">
                <a16:creationId xmlns:a16="http://schemas.microsoft.com/office/drawing/2014/main" id="{E177B07E-0FC6-CA4D-BD22-A14DE4EF7B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3039720"/>
            <a:ext cx="2150075" cy="12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05;p74">
            <a:extLst>
              <a:ext uri="{FF2B5EF4-FFF2-40B4-BE49-F238E27FC236}">
                <a16:creationId xmlns:a16="http://schemas.microsoft.com/office/drawing/2014/main" id="{13D9223F-0495-D646-ABF2-3D9996F71A3D}"/>
              </a:ext>
            </a:extLst>
          </p:cNvPr>
          <p:cNvSpPr txBox="1"/>
          <p:nvPr/>
        </p:nvSpPr>
        <p:spPr>
          <a:xfrm>
            <a:off x="3044025" y="1555863"/>
            <a:ext cx="1919400" cy="15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GB" sz="10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🧠</a:t>
            </a:r>
            <a:endParaRPr sz="10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06;p74">
            <a:extLst>
              <a:ext uri="{FF2B5EF4-FFF2-40B4-BE49-F238E27FC236}">
                <a16:creationId xmlns:a16="http://schemas.microsoft.com/office/drawing/2014/main" id="{3C0B2829-87AF-7B40-A649-977574E776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625" y="2353099"/>
            <a:ext cx="627624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07;p74">
            <a:extLst>
              <a:ext uri="{FF2B5EF4-FFF2-40B4-BE49-F238E27FC236}">
                <a16:creationId xmlns:a16="http://schemas.microsoft.com/office/drawing/2014/main" id="{681D33B2-9936-1D4B-AA77-7FE21BE69F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7687" y="1581098"/>
            <a:ext cx="658100" cy="6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08;p74">
            <a:extLst>
              <a:ext uri="{FF2B5EF4-FFF2-40B4-BE49-F238E27FC236}">
                <a16:creationId xmlns:a16="http://schemas.microsoft.com/office/drawing/2014/main" id="{CA4A7049-DF17-D341-8176-AC1CFBFE06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5750" y="2320913"/>
            <a:ext cx="572700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909;p74">
            <a:extLst>
              <a:ext uri="{FF2B5EF4-FFF2-40B4-BE49-F238E27FC236}">
                <a16:creationId xmlns:a16="http://schemas.microsoft.com/office/drawing/2014/main" id="{AB5FDFE1-76B1-7944-A809-1E219994580A}"/>
              </a:ext>
            </a:extLst>
          </p:cNvPr>
          <p:cNvCxnSpPr>
            <a:endCxn id="16" idx="1"/>
          </p:cNvCxnSpPr>
          <p:nvPr/>
        </p:nvCxnSpPr>
        <p:spPr>
          <a:xfrm>
            <a:off x="2274825" y="2321313"/>
            <a:ext cx="769200" cy="10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" name="Google Shape;910;p74">
            <a:extLst>
              <a:ext uri="{FF2B5EF4-FFF2-40B4-BE49-F238E27FC236}">
                <a16:creationId xmlns:a16="http://schemas.microsoft.com/office/drawing/2014/main" id="{CEDE5054-490B-AD43-8D35-4A67E2361801}"/>
              </a:ext>
            </a:extLst>
          </p:cNvPr>
          <p:cNvSpPr txBox="1">
            <a:spLocks/>
          </p:cNvSpPr>
          <p:nvPr/>
        </p:nvSpPr>
        <p:spPr>
          <a:xfrm>
            <a:off x="1931475" y="1673928"/>
            <a:ext cx="1455900" cy="65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 sz="1300"/>
              <a:t>Обучение</a:t>
            </a:r>
          </a:p>
        </p:txBody>
      </p:sp>
      <p:sp>
        <p:nvSpPr>
          <p:cNvPr id="22" name="Google Shape;911;p74">
            <a:extLst>
              <a:ext uri="{FF2B5EF4-FFF2-40B4-BE49-F238E27FC236}">
                <a16:creationId xmlns:a16="http://schemas.microsoft.com/office/drawing/2014/main" id="{6DAB4D7A-2EA8-CB41-BC99-9AE96F5A5B21}"/>
              </a:ext>
            </a:extLst>
          </p:cNvPr>
          <p:cNvSpPr txBox="1"/>
          <p:nvPr/>
        </p:nvSpPr>
        <p:spPr>
          <a:xfrm>
            <a:off x="4715613" y="1017725"/>
            <a:ext cx="3868800" cy="22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DeepSpeed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can train a language model with 1 trillion parameters using as few as 800 NVIDIA V100 GPUs”</a:t>
            </a:r>
            <a:endParaRPr sz="14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Microsoft</a:t>
            </a:r>
            <a:endParaRPr sz="14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" name="Google Shape;912;p74">
            <a:extLst>
              <a:ext uri="{FF2B5EF4-FFF2-40B4-BE49-F238E27FC236}">
                <a16:creationId xmlns:a16="http://schemas.microsoft.com/office/drawing/2014/main" id="{44782E25-212F-8E41-B530-3BF847AEBB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3575" y="2893613"/>
            <a:ext cx="3280001" cy="19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913;p74">
            <a:extLst>
              <a:ext uri="{FF2B5EF4-FFF2-40B4-BE49-F238E27FC236}">
                <a16:creationId xmlns:a16="http://schemas.microsoft.com/office/drawing/2014/main" id="{7CC11C39-C60D-A54C-B1B4-0EEF1CF130FC}"/>
              </a:ext>
            </a:extLst>
          </p:cNvPr>
          <p:cNvSpPr txBox="1"/>
          <p:nvPr/>
        </p:nvSpPr>
        <p:spPr>
          <a:xfrm>
            <a:off x="3374175" y="3167138"/>
            <a:ext cx="1259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Обученная NLP модель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919;p75">
            <a:extLst>
              <a:ext uri="{FF2B5EF4-FFF2-40B4-BE49-F238E27FC236}">
                <a16:creationId xmlns:a16="http://schemas.microsoft.com/office/drawing/2014/main" id="{DF5FC5E6-39C3-A340-BE9D-3395D66D3DDC}"/>
              </a:ext>
            </a:extLst>
          </p:cNvPr>
          <p:cNvSpPr txBox="1"/>
          <p:nvPr/>
        </p:nvSpPr>
        <p:spPr>
          <a:xfrm>
            <a:off x="98854" y="4443423"/>
            <a:ext cx="61206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Обучение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GPT-3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серверах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Amazon AWS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требует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355 </a:t>
            </a:r>
            <a:r>
              <a:rPr lang="en-GB" sz="14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лет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работы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GPU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будет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стоить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4.6 </a:t>
            </a:r>
            <a:r>
              <a:rPr lang="en-GB" sz="14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млн</a:t>
            </a:r>
            <a:r>
              <a:rPr lang="en-GB" sz="1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$</a:t>
            </a: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890;p73">
            <a:extLst>
              <a:ext uri="{FF2B5EF4-FFF2-40B4-BE49-F238E27FC236}">
                <a16:creationId xmlns:a16="http://schemas.microsoft.com/office/drawing/2014/main" id="{E13B2159-3EF9-204C-BC53-CBAF4CD34A8D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ru-RU"/>
              <a:t>Генерация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24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1;p32">
            <a:extLst>
              <a:ext uri="{FF2B5EF4-FFF2-40B4-BE49-F238E27FC236}">
                <a16:creationId xmlns:a16="http://schemas.microsoft.com/office/drawing/2014/main" id="{D685ECA1-83DD-5648-AE66-FB8A338AC27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Девелопмент</a:t>
            </a:r>
          </a:p>
        </p:txBody>
      </p:sp>
      <p:sp>
        <p:nvSpPr>
          <p:cNvPr id="15" name="Google Shape;164;p32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B14EE030-A390-A94F-9096-8404B9ADF52A}"/>
              </a:ext>
            </a:extLst>
          </p:cNvPr>
          <p:cNvSpPr/>
          <p:nvPr/>
        </p:nvSpPr>
        <p:spPr>
          <a:xfrm>
            <a:off x="311700" y="1984677"/>
            <a:ext cx="2663700" cy="6951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Детектирование домов на спутниковых снимках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помощью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искусственной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нейронной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сети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(ИНС)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Google Shape;116;p27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1EE43C26-CC68-BA36-00C8-C71AB52C5A51}"/>
              </a:ext>
            </a:extLst>
          </p:cNvPr>
          <p:cNvSpPr/>
          <p:nvPr/>
        </p:nvSpPr>
        <p:spPr>
          <a:xfrm>
            <a:off x="311700" y="127696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Инструменты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запуска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глубокого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(DL)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на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спутниковых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снимках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084891-A789-B446-F034-51F526C4E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561716"/>
            <a:ext cx="4338088" cy="203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64;p32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2E11345F-A44C-7648-874B-57CF6DC3849C}"/>
              </a:ext>
            </a:extLst>
          </p:cNvPr>
          <p:cNvSpPr/>
          <p:nvPr/>
        </p:nvSpPr>
        <p:spPr>
          <a:xfrm>
            <a:off x="311700" y="2784188"/>
            <a:ext cx="2663700" cy="822611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Project 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Sunroof </a:t>
            </a:r>
            <a:r>
              <a:rPr lang="ru-RU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</a:t>
            </a:r>
            <a:r>
              <a:rPr lang="en-US" sz="1200" b="1" dirty="0">
                <a:latin typeface="Helvetica Neue"/>
                <a:ea typeface="Helvetica Neue"/>
                <a:cs typeface="Helvetica Neue"/>
                <a:sym typeface="Helvetica Neue"/>
              </a:rPr>
              <a:t>G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oogle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Предсказание о том, сколько может сэкономить человек, если он поставит на крышу своего дома солнечные панели по геолокации в </a:t>
            </a:r>
            <a:r>
              <a:rPr lang="en-US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Google Maps (USA only)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AD377-BCD0-EE08-FC7B-A926937D8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53" y="2633614"/>
            <a:ext cx="5023782" cy="226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919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935;p76">
            <a:extLst>
              <a:ext uri="{FF2B5EF4-FFF2-40B4-BE49-F238E27FC236}">
                <a16:creationId xmlns:a16="http://schemas.microsoft.com/office/drawing/2014/main" id="{D6983A89-1AF5-E046-85BB-D388DC98682E}"/>
              </a:ext>
            </a:extLst>
          </p:cNvPr>
          <p:cNvSpPr txBox="1"/>
          <p:nvPr/>
        </p:nvSpPr>
        <p:spPr>
          <a:xfrm>
            <a:off x="123568" y="4625312"/>
            <a:ext cx="61206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Здесь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список материалов про применение GPT-3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936;p76">
            <a:extLst>
              <a:ext uri="{FF2B5EF4-FFF2-40B4-BE49-F238E27FC236}">
                <a16:creationId xmlns:a16="http://schemas.microsoft.com/office/drawing/2014/main" id="{A4AF0946-A492-AF4D-BA87-492474899E29}"/>
              </a:ext>
            </a:extLst>
          </p:cNvPr>
          <p:cNvSpPr txBox="1"/>
          <p:nvPr/>
        </p:nvSpPr>
        <p:spPr>
          <a:xfrm>
            <a:off x="453225" y="1936863"/>
            <a:ext cx="1919400" cy="15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GB" sz="10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🧠</a:t>
            </a:r>
            <a:endParaRPr sz="10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937;p76">
            <a:extLst>
              <a:ext uri="{FF2B5EF4-FFF2-40B4-BE49-F238E27FC236}">
                <a16:creationId xmlns:a16="http://schemas.microsoft.com/office/drawing/2014/main" id="{4923852A-736D-CD42-A930-D2355457D3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1125" y="1485461"/>
            <a:ext cx="4757945" cy="26664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Google Shape;938;p76">
            <a:extLst>
              <a:ext uri="{FF2B5EF4-FFF2-40B4-BE49-F238E27FC236}">
                <a16:creationId xmlns:a16="http://schemas.microsoft.com/office/drawing/2014/main" id="{CFDCBD77-424F-F941-A920-ABC35ECECA5B}"/>
              </a:ext>
            </a:extLst>
          </p:cNvPr>
          <p:cNvCxnSpPr/>
          <p:nvPr/>
        </p:nvCxnSpPr>
        <p:spPr>
          <a:xfrm rot="10800000" flipH="1">
            <a:off x="1411875" y="3988475"/>
            <a:ext cx="2100" cy="343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1" name="Google Shape;939;p76">
            <a:extLst>
              <a:ext uri="{FF2B5EF4-FFF2-40B4-BE49-F238E27FC236}">
                <a16:creationId xmlns:a16="http://schemas.microsoft.com/office/drawing/2014/main" id="{4F4AF147-1C86-5649-BB6B-04D7745F21E8}"/>
              </a:ext>
            </a:extLst>
          </p:cNvPr>
          <p:cNvSpPr txBox="1"/>
          <p:nvPr/>
        </p:nvSpPr>
        <p:spPr>
          <a:xfrm>
            <a:off x="904550" y="4390400"/>
            <a:ext cx="10167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Контекст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" name="Google Shape;940;p76">
            <a:extLst>
              <a:ext uri="{FF2B5EF4-FFF2-40B4-BE49-F238E27FC236}">
                <a16:creationId xmlns:a16="http://schemas.microsoft.com/office/drawing/2014/main" id="{6397F704-B129-7D4A-B72D-5F4FEFEFB64F}"/>
              </a:ext>
            </a:extLst>
          </p:cNvPr>
          <p:cNvCxnSpPr>
            <a:stCxn id="28" idx="3"/>
          </p:cNvCxnSpPr>
          <p:nvPr/>
        </p:nvCxnSpPr>
        <p:spPr>
          <a:xfrm>
            <a:off x="2372625" y="2713113"/>
            <a:ext cx="449400" cy="8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3" name="Google Shape;941;p76">
            <a:extLst>
              <a:ext uri="{FF2B5EF4-FFF2-40B4-BE49-F238E27FC236}">
                <a16:creationId xmlns:a16="http://schemas.microsoft.com/office/drawing/2014/main" id="{E0CE13EA-E423-7747-B743-C0B79FBC3879}"/>
              </a:ext>
            </a:extLst>
          </p:cNvPr>
          <p:cNvSpPr txBox="1"/>
          <p:nvPr/>
        </p:nvSpPr>
        <p:spPr>
          <a:xfrm>
            <a:off x="993375" y="1400650"/>
            <a:ext cx="8391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Вопрос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" name="Google Shape;942;p76">
            <a:extLst>
              <a:ext uri="{FF2B5EF4-FFF2-40B4-BE49-F238E27FC236}">
                <a16:creationId xmlns:a16="http://schemas.microsoft.com/office/drawing/2014/main" id="{7A6A33F2-73DE-BF49-A5E0-C0C53170F208}"/>
              </a:ext>
            </a:extLst>
          </p:cNvPr>
          <p:cNvCxnSpPr>
            <a:stCxn id="33" idx="2"/>
            <a:endCxn id="28" idx="0"/>
          </p:cNvCxnSpPr>
          <p:nvPr/>
        </p:nvCxnSpPr>
        <p:spPr>
          <a:xfrm>
            <a:off x="1412925" y="1632850"/>
            <a:ext cx="0" cy="303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5" name="Google Shape;943;p76">
            <a:extLst>
              <a:ext uri="{FF2B5EF4-FFF2-40B4-BE49-F238E27FC236}">
                <a16:creationId xmlns:a16="http://schemas.microsoft.com/office/drawing/2014/main" id="{D84CEFB6-0A05-594F-ADC8-B2D683EA9B8B}"/>
              </a:ext>
            </a:extLst>
          </p:cNvPr>
          <p:cNvSpPr txBox="1"/>
          <p:nvPr/>
        </p:nvSpPr>
        <p:spPr>
          <a:xfrm>
            <a:off x="783350" y="3460688"/>
            <a:ext cx="1259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Обученная NLP модель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" name="Google Shape;944;p76">
            <a:extLst>
              <a:ext uri="{FF2B5EF4-FFF2-40B4-BE49-F238E27FC236}">
                <a16:creationId xmlns:a16="http://schemas.microsoft.com/office/drawing/2014/main" id="{BD0CF425-4D14-2E49-8BC4-CA9D7010BFF6}"/>
              </a:ext>
            </a:extLst>
          </p:cNvPr>
          <p:cNvSpPr txBox="1"/>
          <p:nvPr/>
        </p:nvSpPr>
        <p:spPr>
          <a:xfrm>
            <a:off x="2822025" y="2597025"/>
            <a:ext cx="8391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Ответ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Google Shape;890;p73">
            <a:extLst>
              <a:ext uri="{FF2B5EF4-FFF2-40B4-BE49-F238E27FC236}">
                <a16:creationId xmlns:a16="http://schemas.microsoft.com/office/drawing/2014/main" id="{94776189-8C07-B14B-88E8-F3845715683A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ru-RU"/>
              <a:t>Генерация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6240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9;p77">
            <a:extLst>
              <a:ext uri="{FF2B5EF4-FFF2-40B4-BE49-F238E27FC236}">
                <a16:creationId xmlns:a16="http://schemas.microsoft.com/office/drawing/2014/main" id="{9140ECF9-0508-EA42-AD42-4BE96C3A91BC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Генерация кода</a:t>
            </a:r>
          </a:p>
        </p:txBody>
      </p:sp>
      <p:sp>
        <p:nvSpPr>
          <p:cNvPr id="16" name="Google Shape;950;p77">
            <a:extLst>
              <a:ext uri="{FF2B5EF4-FFF2-40B4-BE49-F238E27FC236}">
                <a16:creationId xmlns:a16="http://schemas.microsoft.com/office/drawing/2014/main" id="{134293D8-53F2-2B4B-9742-F6CABC41E31C}"/>
              </a:ext>
            </a:extLst>
          </p:cNvPr>
          <p:cNvSpPr txBox="1"/>
          <p:nvPr/>
        </p:nvSpPr>
        <p:spPr>
          <a:xfrm>
            <a:off x="311700" y="1017725"/>
            <a:ext cx="3465600" cy="3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Эта сеть никогда не обучалась языку JavaScript. Ей всего лишь дали два примера (т.н. контекст)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" name="Google Shape;951;p77">
            <a:extLst>
              <a:ext uri="{FF2B5EF4-FFF2-40B4-BE49-F238E27FC236}">
                <a16:creationId xmlns:a16="http://schemas.microsoft.com/office/drawing/2014/main" id="{5411AF17-97E5-5143-B386-91B1BC0E1E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349" t="10354" r="8399" b="9626"/>
          <a:stretch/>
        </p:blipFill>
        <p:spPr>
          <a:xfrm>
            <a:off x="311700" y="1942643"/>
            <a:ext cx="3465600" cy="267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52;p77" title="code_generation">
            <a:hlinkClick r:id="rId4"/>
            <a:extLst>
              <a:ext uri="{FF2B5EF4-FFF2-40B4-BE49-F238E27FC236}">
                <a16:creationId xmlns:a16="http://schemas.microsoft.com/office/drawing/2014/main" id="{A9435510-0BA0-E545-90E7-51659A0AD4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7300" y="1117850"/>
            <a:ext cx="4706922" cy="3737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58;p78">
            <a:extLst>
              <a:ext uri="{FF2B5EF4-FFF2-40B4-BE49-F238E27FC236}">
                <a16:creationId xmlns:a16="http://schemas.microsoft.com/office/drawing/2014/main" id="{98CFC231-070C-604A-A812-61454F45A5F7}"/>
              </a:ext>
            </a:extLst>
          </p:cNvPr>
          <p:cNvSpPr txBox="1"/>
          <p:nvPr/>
        </p:nvSpPr>
        <p:spPr>
          <a:xfrm>
            <a:off x="164756" y="4646788"/>
            <a:ext cx="91440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Здесь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можно самому попробовать современные текстовые модели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Google Shape;959;p78">
            <a:extLst>
              <a:ext uri="{FF2B5EF4-FFF2-40B4-BE49-F238E27FC236}">
                <a16:creationId xmlns:a16="http://schemas.microsoft.com/office/drawing/2014/main" id="{152BE1DC-37E3-E949-B92B-F8560DF2A6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1033" y="1017725"/>
            <a:ext cx="6521933" cy="362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49;p77">
            <a:extLst>
              <a:ext uri="{FF2B5EF4-FFF2-40B4-BE49-F238E27FC236}">
                <a16:creationId xmlns:a16="http://schemas.microsoft.com/office/drawing/2014/main" id="{D9F6AC5C-8A7B-E84A-A3AA-249CC11A297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Генерация кода</a:t>
            </a:r>
          </a:p>
        </p:txBody>
      </p:sp>
    </p:spTree>
    <p:extLst>
      <p:ext uri="{BB962C8B-B14F-4D97-AF65-F5344CB8AC3E}">
        <p14:creationId xmlns:p14="http://schemas.microsoft.com/office/powerpoint/2010/main" val="3423874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64;p79">
            <a:extLst>
              <a:ext uri="{FF2B5EF4-FFF2-40B4-BE49-F238E27FC236}">
                <a16:creationId xmlns:a16="http://schemas.microsoft.com/office/drawing/2014/main" id="{79A795C5-3D10-DB41-B944-2B0E73FB5171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Генерация видео</a:t>
            </a:r>
            <a:endParaRPr lang="ru-RU" dirty="0"/>
          </a:p>
        </p:txBody>
      </p:sp>
      <p:pic>
        <p:nvPicPr>
          <p:cNvPr id="11" name="Google Shape;965;p79">
            <a:extLst>
              <a:ext uri="{FF2B5EF4-FFF2-40B4-BE49-F238E27FC236}">
                <a16:creationId xmlns:a16="http://schemas.microsoft.com/office/drawing/2014/main" id="{C7EC4FA1-27CD-AD4B-811A-DFF23B856F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6125" y="1017725"/>
            <a:ext cx="6251750" cy="35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66;p79">
            <a:extLst>
              <a:ext uri="{FF2B5EF4-FFF2-40B4-BE49-F238E27FC236}">
                <a16:creationId xmlns:a16="http://schemas.microsoft.com/office/drawing/2014/main" id="{807704A7-7227-8444-94CC-EC3BD9669A76}"/>
              </a:ext>
            </a:extLst>
          </p:cNvPr>
          <p:cNvSpPr txBox="1"/>
          <p:nvPr/>
        </p:nvSpPr>
        <p:spPr>
          <a:xfrm>
            <a:off x="131805" y="4646788"/>
            <a:ext cx="625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https://www.synthesia.io/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4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https://dictor.mail.ru/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https://digitalavatars.ru/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00400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71;p80">
            <a:extLst>
              <a:ext uri="{FF2B5EF4-FFF2-40B4-BE49-F238E27FC236}">
                <a16:creationId xmlns:a16="http://schemas.microsoft.com/office/drawing/2014/main" id="{C88EF1EC-4B40-C546-98CA-2F69CFF236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Поиск по фотографии лица: FindFace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7" name="Google Shape;972;p80">
            <a:extLst>
              <a:ext uri="{FF2B5EF4-FFF2-40B4-BE49-F238E27FC236}">
                <a16:creationId xmlns:a16="http://schemas.microsoft.com/office/drawing/2014/main" id="{B7F92284-935A-5D48-B8C0-9D339CA21B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1250" y="1017725"/>
            <a:ext cx="4541501" cy="3820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690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7;p81">
            <a:extLst>
              <a:ext uri="{FF2B5EF4-FFF2-40B4-BE49-F238E27FC236}">
                <a16:creationId xmlns:a16="http://schemas.microsoft.com/office/drawing/2014/main" id="{B1B20EAA-5EA5-7A48-B15A-327810681516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Near-miss detection</a:t>
            </a:r>
          </a:p>
        </p:txBody>
      </p:sp>
      <p:sp>
        <p:nvSpPr>
          <p:cNvPr id="10" name="Google Shape;978;p81">
            <a:extLst>
              <a:ext uri="{FF2B5EF4-FFF2-40B4-BE49-F238E27FC236}">
                <a16:creationId xmlns:a16="http://schemas.microsoft.com/office/drawing/2014/main" id="{CCA17445-B4E7-C945-95A2-77FE47382BFD}"/>
              </a:ext>
            </a:extLst>
          </p:cNvPr>
          <p:cNvSpPr txBox="1"/>
          <p:nvPr/>
        </p:nvSpPr>
        <p:spPr>
          <a:xfrm>
            <a:off x="120119" y="4646788"/>
            <a:ext cx="427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https://www.microtraffic.com/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Google Shape;979;p81">
            <a:extLst>
              <a:ext uri="{FF2B5EF4-FFF2-40B4-BE49-F238E27FC236}">
                <a16:creationId xmlns:a16="http://schemas.microsoft.com/office/drawing/2014/main" id="{C4E7DA88-988C-6F41-80A2-9CE44AFCBB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6125" y="1017713"/>
            <a:ext cx="6231750" cy="350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3022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7;p81">
            <a:extLst>
              <a:ext uri="{FF2B5EF4-FFF2-40B4-BE49-F238E27FC236}">
                <a16:creationId xmlns:a16="http://schemas.microsoft.com/office/drawing/2014/main" id="{6B535170-7E3C-E42B-2682-D7CB1AC1541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US" dirty="0" err="1"/>
              <a:t>YaLM</a:t>
            </a:r>
            <a:endParaRPr lang="en-GB" dirty="0"/>
          </a:p>
        </p:txBody>
      </p:sp>
      <p:sp>
        <p:nvSpPr>
          <p:cNvPr id="6" name="Google Shape;214;p39" descr="A Neural Network based Approach for Predicting Customer Churn in Cellular Network Services" title="Paper">
            <a:hlinkClick r:id="rId2"/>
            <a:extLst>
              <a:ext uri="{FF2B5EF4-FFF2-40B4-BE49-F238E27FC236}">
                <a16:creationId xmlns:a16="http://schemas.microsoft.com/office/drawing/2014/main" id="{400113F3-3556-AF3D-7813-D806D420285E}"/>
              </a:ext>
            </a:extLst>
          </p:cNvPr>
          <p:cNvSpPr/>
          <p:nvPr/>
        </p:nvSpPr>
        <p:spPr>
          <a:xfrm>
            <a:off x="168900" y="4242061"/>
            <a:ext cx="2809970" cy="696113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Habr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Яндекс выложил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YaLM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100B — 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сейчас это крупнейшая 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GPT-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подобная нейросеть в свободном доступе. Вот как удалось её обучить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212BD88-956A-C7CF-F501-604E53FE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61" y="2866580"/>
            <a:ext cx="2578117" cy="17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E065A0F-61BE-9D0E-FD8A-3692A67F8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539" y="1017726"/>
            <a:ext cx="2716922" cy="17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B947A3E-49B9-FF23-8566-9B2993ED3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20" y="1017725"/>
            <a:ext cx="2557658" cy="179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C915843-5209-901B-B067-6B06BB93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576" y="2866580"/>
            <a:ext cx="2220847" cy="179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774;p60">
            <a:extLst>
              <a:ext uri="{FF2B5EF4-FFF2-40B4-BE49-F238E27FC236}">
                <a16:creationId xmlns:a16="http://schemas.microsoft.com/office/drawing/2014/main" id="{51FBF3DC-8221-11E3-ECA9-8D8919544C2C}"/>
              </a:ext>
            </a:extLst>
          </p:cNvPr>
          <p:cNvSpPr txBox="1"/>
          <p:nvPr/>
        </p:nvSpPr>
        <p:spPr>
          <a:xfrm>
            <a:off x="311700" y="1074284"/>
            <a:ext cx="2881380" cy="1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400" dirty="0">
                <a:latin typeface="Helvetica Neue"/>
                <a:ea typeface="Helvetica Neue"/>
                <a:cs typeface="Helvetica Neue"/>
                <a:sym typeface="Helvetica Neue"/>
              </a:rPr>
              <a:t>100 </a:t>
            </a:r>
            <a:r>
              <a:rPr lang="ru-RU" sz="1400" dirty="0">
                <a:latin typeface="Helvetica Neue"/>
                <a:ea typeface="Helvetica Neue"/>
                <a:cs typeface="Helvetica Neue"/>
                <a:sym typeface="Helvetica Neue"/>
              </a:rPr>
              <a:t>млрд обучаемых параметров</a:t>
            </a:r>
            <a:br>
              <a:rPr lang="ru-RU" sz="1400" dirty="0">
                <a:latin typeface="Helvetica Neue"/>
                <a:ea typeface="Helvetica Neue"/>
                <a:cs typeface="Helvetica Neue"/>
                <a:sym typeface="Helvetica Neue"/>
              </a:rPr>
            </a:br>
            <a:endParaRPr lang="ru-RU" sz="1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140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момент ре</a:t>
            </a:r>
            <a:r>
              <a:rPr lang="ru-RU" sz="1400" dirty="0">
                <a:latin typeface="Helvetica Neue"/>
                <a:ea typeface="Helvetica Neue"/>
                <a:cs typeface="Helvetica Neue"/>
                <a:sym typeface="Helvetica Neue"/>
              </a:rPr>
              <a:t>лиза (июнь 2022) – самая большая доступная для скачивания обученная модель трансформера в мире</a:t>
            </a:r>
            <a:br>
              <a:rPr lang="ru-RU" sz="1400" dirty="0">
                <a:latin typeface="Helvetica Neue"/>
                <a:ea typeface="Helvetica Neue"/>
                <a:cs typeface="Helvetica Neue"/>
                <a:sym typeface="Helvetica Neue"/>
              </a:rPr>
            </a:br>
            <a:endParaRPr lang="ru-RU" sz="1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indent="-171450"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140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Обучалась 65 дней на 1,7 ТБ текстов из интернета, книг и множества других источников с помощью 800 видеокарт </a:t>
            </a:r>
            <a:r>
              <a:rPr lang="en-GB" sz="140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A100</a:t>
            </a:r>
            <a:endParaRPr sz="140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612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7;p81">
            <a:extLst>
              <a:ext uri="{FF2B5EF4-FFF2-40B4-BE49-F238E27FC236}">
                <a16:creationId xmlns:a16="http://schemas.microsoft.com/office/drawing/2014/main" id="{6B535170-7E3C-E42B-2682-D7CB1AC1541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US" dirty="0" err="1"/>
              <a:t>MidJourney</a:t>
            </a:r>
            <a:endParaRPr lang="en-GB" dirty="0"/>
          </a:p>
        </p:txBody>
      </p:sp>
      <p:sp>
        <p:nvSpPr>
          <p:cNvPr id="6" name="Google Shape;214;p39" descr="A Neural Network based Approach for Predicting Customer Churn in Cellular Network Services" title="Paper">
            <a:hlinkClick r:id="rId2"/>
            <a:extLst>
              <a:ext uri="{FF2B5EF4-FFF2-40B4-BE49-F238E27FC236}">
                <a16:creationId xmlns:a16="http://schemas.microsoft.com/office/drawing/2014/main" id="{400113F3-3556-AF3D-7813-D806D420285E}"/>
              </a:ext>
            </a:extLst>
          </p:cNvPr>
          <p:cNvSpPr/>
          <p:nvPr/>
        </p:nvSpPr>
        <p:spPr>
          <a:xfrm>
            <a:off x="311700" y="3466623"/>
            <a:ext cx="2220847" cy="422735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Midjourney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Community Showcase</a:t>
            </a:r>
          </a:p>
        </p:txBody>
      </p:sp>
      <p:sp>
        <p:nvSpPr>
          <p:cNvPr id="2" name="Google Shape;214;p39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6128CA68-A5BA-62E7-5C91-60A81EF97A0D}"/>
              </a:ext>
            </a:extLst>
          </p:cNvPr>
          <p:cNvSpPr/>
          <p:nvPr/>
        </p:nvSpPr>
        <p:spPr>
          <a:xfrm>
            <a:off x="311700" y="2649052"/>
            <a:ext cx="2220847" cy="658405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Как пользоваться нейросетью для генерации рисунков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Midjourney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правильно составляем запрос</a:t>
            </a:r>
          </a:p>
        </p:txBody>
      </p:sp>
      <p:sp>
        <p:nvSpPr>
          <p:cNvPr id="4" name="Google Shape;214;p39" descr="A Neural Network based Approach for Predicting Customer Churn in Cellular Network Services" title="Paper">
            <a:hlinkClick r:id="rId2"/>
            <a:extLst>
              <a:ext uri="{FF2B5EF4-FFF2-40B4-BE49-F238E27FC236}">
                <a16:creationId xmlns:a16="http://schemas.microsoft.com/office/drawing/2014/main" id="{44C6A879-995E-0C96-F83B-4D8204E28496}"/>
              </a:ext>
            </a:extLst>
          </p:cNvPr>
          <p:cNvSpPr/>
          <p:nvPr/>
        </p:nvSpPr>
        <p:spPr>
          <a:xfrm>
            <a:off x="311701" y="1917186"/>
            <a:ext cx="2220847" cy="5727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ru-RU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З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апускаем 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Stable Diffusion 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на локальной машине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BB24A4-FF91-041E-E300-F5F0D29D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51" y="1385370"/>
            <a:ext cx="3633787" cy="257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E4C20D-CFD2-636E-96E4-8EA95BA66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639" y="1385371"/>
            <a:ext cx="1696867" cy="25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375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7;p81">
            <a:extLst>
              <a:ext uri="{FF2B5EF4-FFF2-40B4-BE49-F238E27FC236}">
                <a16:creationId xmlns:a16="http://schemas.microsoft.com/office/drawing/2014/main" id="{6B535170-7E3C-E42B-2682-D7CB1AC1541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Чтение мыслей 🤪</a:t>
            </a:r>
            <a:endParaRPr lang="en-GB" dirty="0"/>
          </a:p>
        </p:txBody>
      </p:sp>
      <p:sp>
        <p:nvSpPr>
          <p:cNvPr id="6" name="Google Shape;214;p39" descr="A Neural Network based Approach for Predicting Customer Churn in Cellular Network Services" title="Paper">
            <a:hlinkClick r:id="rId2"/>
            <a:extLst>
              <a:ext uri="{FF2B5EF4-FFF2-40B4-BE49-F238E27FC236}">
                <a16:creationId xmlns:a16="http://schemas.microsoft.com/office/drawing/2014/main" id="{400113F3-3556-AF3D-7813-D806D420285E}"/>
              </a:ext>
            </a:extLst>
          </p:cNvPr>
          <p:cNvSpPr/>
          <p:nvPr/>
        </p:nvSpPr>
        <p:spPr>
          <a:xfrm>
            <a:off x="2762800" y="4423930"/>
            <a:ext cx="2220847" cy="422735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Репозиторий на </a:t>
            </a:r>
            <a:r>
              <a:rPr lang="ru-RU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гитхабе</a:t>
            </a:r>
            <a:endParaRPr lang="en-GB"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Google Shape;214;p39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6128CA68-A5BA-62E7-5C91-60A81EF97A0D}"/>
              </a:ext>
            </a:extLst>
          </p:cNvPr>
          <p:cNvSpPr/>
          <p:nvPr/>
        </p:nvSpPr>
        <p:spPr>
          <a:xfrm>
            <a:off x="2762799" y="3975678"/>
            <a:ext cx="2220847" cy="422735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Paper</a:t>
            </a:r>
          </a:p>
          <a:p>
            <a:pPr algn="ctr">
              <a:buClr>
                <a:srgbClr val="000000"/>
              </a:buClr>
              <a:buSzPts val="900"/>
            </a:pP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Оригинальная статья.</a:t>
            </a:r>
          </a:p>
        </p:txBody>
      </p:sp>
      <p:sp>
        <p:nvSpPr>
          <p:cNvPr id="4" name="Google Shape;214;p39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44C6A879-995E-0C96-F83B-4D8204E28496}"/>
              </a:ext>
            </a:extLst>
          </p:cNvPr>
          <p:cNvSpPr/>
          <p:nvPr/>
        </p:nvSpPr>
        <p:spPr>
          <a:xfrm>
            <a:off x="451644" y="3975678"/>
            <a:ext cx="2220847" cy="870987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GB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Seeing Beyond the Brain: Conditional Diffusion Model with Sparse Masked </a:t>
            </a:r>
            <a:r>
              <a:rPr lang="en-GB" sz="900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Modeling</a:t>
            </a:r>
            <a:r>
              <a:rPr lang="en-GB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for Vision Decoding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63E3-11EC-5FD8-F69B-A74F166C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4" y="1017725"/>
            <a:ext cx="7880350" cy="277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4570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  <a:cs typeface="SB Sans Display Semibold" panose="020B0703040504020204" pitchFamily="34" charset="0"/>
              </a:rPr>
              <a:t>Выводы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052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2;p27">
            <a:extLst>
              <a:ext uri="{FF2B5EF4-FFF2-40B4-BE49-F238E27FC236}">
                <a16:creationId xmlns:a16="http://schemas.microsoft.com/office/drawing/2014/main" id="{A11155B8-5679-4C46-A740-26D4BB6446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Drug Design </a:t>
            </a:r>
            <a:r>
              <a:rPr lang="ru-RU" dirty="0"/>
              <a:t>и </a:t>
            </a:r>
            <a:br>
              <a:rPr lang="en-US" dirty="0"/>
            </a:br>
            <a:r>
              <a:rPr lang="ru-RU" dirty="0"/>
              <a:t>здравоохранение</a:t>
            </a:r>
            <a:endParaRPr dirty="0"/>
          </a:p>
        </p:txBody>
      </p:sp>
      <p:sp>
        <p:nvSpPr>
          <p:cNvPr id="16" name="Google Shape;114;p27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CEA54644-F9AD-CD43-A5B6-8F30A430D754}"/>
              </a:ext>
            </a:extLst>
          </p:cNvPr>
          <p:cNvSpPr/>
          <p:nvPr/>
        </p:nvSpPr>
        <p:spPr>
          <a:xfrm>
            <a:off x="311700" y="1550077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Drug discovery with explainable artificial intelligence.</a:t>
            </a:r>
          </a:p>
        </p:txBody>
      </p:sp>
      <p:sp>
        <p:nvSpPr>
          <p:cNvPr id="19" name="Google Shape;117;p27">
            <a:extLst>
              <a:ext uri="{FF2B5EF4-FFF2-40B4-BE49-F238E27FC236}">
                <a16:creationId xmlns:a16="http://schemas.microsoft.com/office/drawing/2014/main" id="{91154A2D-06AE-C344-BB49-3F762972FF1C}"/>
              </a:ext>
            </a:extLst>
          </p:cNvPr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B8E17B-5908-FEE7-5C39-D31BDE131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932" y="3254214"/>
            <a:ext cx="2416968" cy="1446374"/>
          </a:xfrm>
          <a:prstGeom prst="rect">
            <a:avLst/>
          </a:prstGeom>
        </p:spPr>
      </p:pic>
      <p:sp>
        <p:nvSpPr>
          <p:cNvPr id="3" name="Google Shape;124;p28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E9437623-F9D2-AE21-268B-19D6CE597FDA}"/>
              </a:ext>
            </a:extLst>
          </p:cNvPr>
          <p:cNvSpPr/>
          <p:nvPr/>
        </p:nvSpPr>
        <p:spPr>
          <a:xfrm>
            <a:off x="311700" y="303271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Оценка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систем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искусственного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интеллекта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скрининга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рака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молочной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железы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Google Shape;126;p28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41FE4AB2-CD15-43F3-8C09-9D96C976F06B}"/>
              </a:ext>
            </a:extLst>
          </p:cNvPr>
          <p:cNvSpPr/>
          <p:nvPr/>
        </p:nvSpPr>
        <p:spPr>
          <a:xfrm>
            <a:off x="311700" y="3726156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Обработка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медицинских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изображений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помощью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Pytorch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126;p28" descr="A Neural Network based Approach for Predicting Customer Churn in Cellular Network Services" title="Paper">
            <a:hlinkClick r:id="rId7"/>
            <a:extLst>
              <a:ext uri="{FF2B5EF4-FFF2-40B4-BE49-F238E27FC236}">
                <a16:creationId xmlns:a16="http://schemas.microsoft.com/office/drawing/2014/main" id="{99938E01-335D-C127-2474-3A9F942725E6}"/>
              </a:ext>
            </a:extLst>
          </p:cNvPr>
          <p:cNvSpPr/>
          <p:nvPr/>
        </p:nvSpPr>
        <p:spPr>
          <a:xfrm>
            <a:off x="311700" y="2243518"/>
            <a:ext cx="2663700" cy="699056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Deep learning toolkit for Drug Design with Pareto-based Multi-Objective optimization in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Polypharmacology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Google Shape;127;p28">
            <a:extLst>
              <a:ext uri="{FF2B5EF4-FFF2-40B4-BE49-F238E27FC236}">
                <a16:creationId xmlns:a16="http://schemas.microsoft.com/office/drawing/2014/main" id="{1F44632C-62C8-7D62-C63A-CC3D2E8A605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14749" y="471868"/>
            <a:ext cx="4643335" cy="27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1889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999E-4397-76B4-090D-5EFA8952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Выводы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C35A6-B2FC-43FB-5397-61DF384B7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Модели на основе нейронных сетей (НС) уже активно применяются в анализе изображений, видео, текста, речи и других данных.</a:t>
            </a:r>
          </a:p>
          <a:p>
            <a:r>
              <a:rPr lang="ru-RU" dirty="0"/>
              <a:t>Разработка новых архитектур\слоев\алгоритмов обучения НС – задача исследователей. Прикладная задача – подбор «оптимальных» параметров НС.</a:t>
            </a:r>
          </a:p>
          <a:p>
            <a:r>
              <a:rPr lang="ru-RU" dirty="0"/>
              <a:t>Сбор данных для НС – сложная задача. Если есть возможность – данные нужно брать не только специфичные для вашей задачи, но и использовать публичные </a:t>
            </a:r>
            <a:r>
              <a:rPr lang="ru-RU" dirty="0" err="1"/>
              <a:t>датасеты</a:t>
            </a:r>
            <a:r>
              <a:rPr lang="ru-RU" dirty="0"/>
              <a:t>.</a:t>
            </a:r>
            <a:endParaRPr lang="en-US" dirty="0"/>
          </a:p>
          <a:p>
            <a:r>
              <a:rPr lang="ru-RU" dirty="0"/>
              <a:t>Обучение маленьких (до </a:t>
            </a:r>
            <a:r>
              <a:rPr lang="en-US" dirty="0"/>
              <a:t>10</a:t>
            </a:r>
            <a:r>
              <a:rPr lang="ru-RU" dirty="0"/>
              <a:t>М </a:t>
            </a:r>
            <a:r>
              <a:rPr lang="en-US" dirty="0"/>
              <a:t>-</a:t>
            </a:r>
            <a:r>
              <a:rPr lang="ru-RU" dirty="0"/>
              <a:t> 100М обучаемых параметров) возможно в браузере</a:t>
            </a:r>
            <a:r>
              <a:rPr lang="en-US" dirty="0"/>
              <a:t> (Google </a:t>
            </a:r>
            <a:r>
              <a:rPr lang="en-US" dirty="0" err="1"/>
              <a:t>Colab</a:t>
            </a:r>
            <a:r>
              <a:rPr lang="en-US" dirty="0"/>
              <a:t>)</a:t>
            </a:r>
            <a:r>
              <a:rPr lang="ru-RU" dirty="0"/>
              <a:t> или на 1 </a:t>
            </a:r>
            <a:r>
              <a:rPr lang="en-US" dirty="0"/>
              <a:t>GPU.</a:t>
            </a:r>
            <a:r>
              <a:rPr lang="ru-RU" dirty="0"/>
              <a:t> Обучение последних моделей возможно только на кластерах с большим </a:t>
            </a:r>
            <a:r>
              <a:rPr lang="ru-RU"/>
              <a:t>количеством видеокарт.</a:t>
            </a:r>
            <a:endParaRPr lang="ru-RU" dirty="0"/>
          </a:p>
          <a:p>
            <a:r>
              <a:rPr lang="ru-RU" dirty="0"/>
              <a:t>Последние разработки – языковые модели и модели стабильной диффузии.</a:t>
            </a:r>
          </a:p>
          <a:p>
            <a:r>
              <a:rPr lang="ru-RU" dirty="0"/>
              <a:t>Использование НС в чувствительных приложениях требует дополнительной работы (слабая интерпретируемость результатов</a:t>
            </a:r>
            <a:r>
              <a:rPr lang="en-US" dirty="0"/>
              <a:t>;</a:t>
            </a:r>
            <a:r>
              <a:rPr lang="ru-RU" dirty="0"/>
              <a:t> часто плохо работает на данных, которые далеки от того, что было в обучающей выборке)</a:t>
            </a:r>
          </a:p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F8CD5-C73D-0C33-8FEC-AFC3E62921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60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132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68;p94">
            <a:extLst>
              <a:ext uri="{FF2B5EF4-FFF2-40B4-BE49-F238E27FC236}">
                <a16:creationId xmlns:a16="http://schemas.microsoft.com/office/drawing/2014/main" id="{5DDA73D1-4ED9-7945-9EC8-6B1D27C6B75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Спасибо за внимание! Вопросы?</a:t>
            </a:r>
          </a:p>
        </p:txBody>
      </p:sp>
      <p:pic>
        <p:nvPicPr>
          <p:cNvPr id="13" name="Google Shape;1069;p94">
            <a:extLst>
              <a:ext uri="{FF2B5EF4-FFF2-40B4-BE49-F238E27FC236}">
                <a16:creationId xmlns:a16="http://schemas.microsoft.com/office/drawing/2014/main" id="{C895602E-2F6C-3942-938F-021DFD5DC5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5176"/>
          <a:stretch/>
        </p:blipFill>
        <p:spPr>
          <a:xfrm>
            <a:off x="2162250" y="1017725"/>
            <a:ext cx="4819500" cy="3858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8631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  <a:cs typeface="SB Sans Display Semibold" panose="020B0703040504020204" pitchFamily="34" charset="0"/>
              </a:rPr>
              <a:t>Запас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052230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Железо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918822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9;p83">
            <a:extLst>
              <a:ext uri="{FF2B5EF4-FFF2-40B4-BE49-F238E27FC236}">
                <a16:creationId xmlns:a16="http://schemas.microsoft.com/office/drawing/2014/main" id="{4FAF400B-693F-7F44-A781-6FEA77CEED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Зачем нужны GPU?</a:t>
            </a:r>
            <a:endParaRPr/>
          </a:p>
        </p:txBody>
      </p:sp>
      <p:pic>
        <p:nvPicPr>
          <p:cNvPr id="7" name="Google Shape;990;p83" descr="The Mythbusters, Adam Savage and Jamie Hyneman demonstrate the power of GPU computing." title="Mythbusters Demo GPU versus CPU">
            <a:hlinkClick r:id="rId3"/>
            <a:extLst>
              <a:ext uri="{FF2B5EF4-FFF2-40B4-BE49-F238E27FC236}">
                <a16:creationId xmlns:a16="http://schemas.microsoft.com/office/drawing/2014/main" id="{FD60EB74-BBCB-3C47-ADD9-3CCA666014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2200" y="1118250"/>
            <a:ext cx="5079600" cy="38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7173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96;p84">
            <a:extLst>
              <a:ext uri="{FF2B5EF4-FFF2-40B4-BE49-F238E27FC236}">
                <a16:creationId xmlns:a16="http://schemas.microsoft.com/office/drawing/2014/main" id="{75311DDF-5794-5F40-893E-D0A90F172A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75125"/>
            <a:ext cx="3662363" cy="78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/>
              <a:t>Время на обучение сети ResNet-50 на датасете ImageNet</a:t>
            </a:r>
            <a:endParaRPr/>
          </a:p>
        </p:txBody>
      </p:sp>
      <p:sp>
        <p:nvSpPr>
          <p:cNvPr id="8" name="Google Shape;995;p84">
            <a:extLst>
              <a:ext uri="{FF2B5EF4-FFF2-40B4-BE49-F238E27FC236}">
                <a16:creationId xmlns:a16="http://schemas.microsoft.com/office/drawing/2014/main" id="{E80899F2-DCC4-4B41-9079-CFEE23C5910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Кластеры для “домашнего” использования</a:t>
            </a:r>
          </a:p>
        </p:txBody>
      </p:sp>
      <p:pic>
        <p:nvPicPr>
          <p:cNvPr id="10" name="Google Shape;997;p84">
            <a:extLst>
              <a:ext uri="{FF2B5EF4-FFF2-40B4-BE49-F238E27FC236}">
                <a16:creationId xmlns:a16="http://schemas.microsoft.com/office/drawing/2014/main" id="{FB762443-0B53-A242-87A5-3796FD29E6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388550"/>
            <a:ext cx="3334050" cy="27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98;p84">
            <a:extLst>
              <a:ext uri="{FF2B5EF4-FFF2-40B4-BE49-F238E27FC236}">
                <a16:creationId xmlns:a16="http://schemas.microsoft.com/office/drawing/2014/main" id="{DC24AD8A-2585-1549-B30D-99EE5BB74B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1143800"/>
            <a:ext cx="220146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99;p84">
            <a:extLst>
              <a:ext uri="{FF2B5EF4-FFF2-40B4-BE49-F238E27FC236}">
                <a16:creationId xmlns:a16="http://schemas.microsoft.com/office/drawing/2014/main" id="{DD12AC91-2AF8-9B48-A882-E619B58C1E81}"/>
              </a:ext>
            </a:extLst>
          </p:cNvPr>
          <p:cNvSpPr txBox="1">
            <a:spLocks/>
          </p:cNvSpPr>
          <p:nvPr/>
        </p:nvSpPr>
        <p:spPr>
          <a:xfrm>
            <a:off x="6655324" y="1143800"/>
            <a:ext cx="2488726" cy="3821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39057" lvl="0" indent="-329293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8114" lvl="1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7171" lvl="2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6229" lvl="3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5285" lvl="4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342" lvl="5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400" lvl="6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2457" lvl="7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51514" lvl="8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ru-RU" dirty="0"/>
              <a:t>Характеристики кластера </a:t>
            </a:r>
            <a:r>
              <a:rPr lang="en-GB" dirty="0"/>
              <a:t>NVIDIA DGX-2</a:t>
            </a:r>
            <a:br>
              <a:rPr lang="en-GB" dirty="0"/>
            </a:br>
            <a:br>
              <a:rPr lang="en-GB" dirty="0"/>
            </a:br>
            <a:r>
              <a:rPr lang="ru-RU" dirty="0"/>
              <a:t>Стартовая цена:</a:t>
            </a:r>
            <a:br>
              <a:rPr lang="ru-RU" dirty="0"/>
            </a:br>
            <a:r>
              <a:rPr lang="ru-RU" dirty="0"/>
              <a:t>~400к $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Предыдущее поколение:</a:t>
            </a:r>
            <a:br>
              <a:rPr lang="ru-RU" dirty="0"/>
            </a:br>
            <a:r>
              <a:rPr lang="ru-RU" dirty="0"/>
              <a:t>~70к $</a:t>
            </a:r>
          </a:p>
        </p:txBody>
      </p:sp>
    </p:spTree>
    <p:extLst>
      <p:ext uri="{BB962C8B-B14F-4D97-AF65-F5344CB8AC3E}">
        <p14:creationId xmlns:p14="http://schemas.microsoft.com/office/powerpoint/2010/main" val="13029952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04;p85">
            <a:extLst>
              <a:ext uri="{FF2B5EF4-FFF2-40B4-BE49-F238E27FC236}">
                <a16:creationId xmlns:a16="http://schemas.microsoft.com/office/drawing/2014/main" id="{FE376400-BF73-F243-979B-F09F96F402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On device AI</a:t>
            </a:r>
            <a:endParaRPr dirty="0"/>
          </a:p>
        </p:txBody>
      </p:sp>
      <p:pic>
        <p:nvPicPr>
          <p:cNvPr id="14" name="Google Shape;1005;p85">
            <a:extLst>
              <a:ext uri="{FF2B5EF4-FFF2-40B4-BE49-F238E27FC236}">
                <a16:creationId xmlns:a16="http://schemas.microsoft.com/office/drawing/2014/main" id="{6A7E15A8-B5CE-A646-9857-740B03ECBD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775" y="1017725"/>
            <a:ext cx="6928451" cy="389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6797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11;p86">
            <a:extLst>
              <a:ext uri="{FF2B5EF4-FFF2-40B4-BE49-F238E27FC236}">
                <a16:creationId xmlns:a16="http://schemas.microsoft.com/office/drawing/2014/main" id="{C74F74EB-3C1F-0541-9C1F-02C0A6960D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73775"/>
            <a:ext cx="4143783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12;p86">
            <a:extLst>
              <a:ext uri="{FF2B5EF4-FFF2-40B4-BE49-F238E27FC236}">
                <a16:creationId xmlns:a16="http://schemas.microsoft.com/office/drawing/2014/main" id="{526172E8-6785-5749-943F-B1745F6E8654}"/>
              </a:ext>
            </a:extLst>
          </p:cNvPr>
          <p:cNvSpPr txBox="1">
            <a:spLocks/>
          </p:cNvSpPr>
          <p:nvPr/>
        </p:nvSpPr>
        <p:spPr>
          <a:xfrm>
            <a:off x="4602300" y="3300850"/>
            <a:ext cx="4230000" cy="159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/>
              <a:t>Можно обучать модели на мощном кластере, конвертировать и использовать на мобильных устройствах (или в браузере)</a:t>
            </a:r>
          </a:p>
        </p:txBody>
      </p:sp>
      <p:pic>
        <p:nvPicPr>
          <p:cNvPr id="9" name="Google Shape;1013;p86">
            <a:extLst>
              <a:ext uri="{FF2B5EF4-FFF2-40B4-BE49-F238E27FC236}">
                <a16:creationId xmlns:a16="http://schemas.microsoft.com/office/drawing/2014/main" id="{562E7BAB-9E5F-2546-B795-54C62338E7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9712" y="746544"/>
            <a:ext cx="1515175" cy="25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04;p85">
            <a:extLst>
              <a:ext uri="{FF2B5EF4-FFF2-40B4-BE49-F238E27FC236}">
                <a16:creationId xmlns:a16="http://schemas.microsoft.com/office/drawing/2014/main" id="{76AB44D5-81B3-6041-A30D-2AFE924E79A0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GB"/>
              <a:t>On device AI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3773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18;p87">
            <a:extLst>
              <a:ext uri="{FF2B5EF4-FFF2-40B4-BE49-F238E27FC236}">
                <a16:creationId xmlns:a16="http://schemas.microsoft.com/office/drawing/2014/main" id="{BA433904-C351-E646-9877-72DEEDBE7C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USB accelerators </a:t>
            </a:r>
            <a:endParaRPr/>
          </a:p>
        </p:txBody>
      </p:sp>
      <p:pic>
        <p:nvPicPr>
          <p:cNvPr id="11" name="Google Shape;1019;p87">
            <a:extLst>
              <a:ext uri="{FF2B5EF4-FFF2-40B4-BE49-F238E27FC236}">
                <a16:creationId xmlns:a16="http://schemas.microsoft.com/office/drawing/2014/main" id="{F4DB666D-056A-004B-871F-DE811F989E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325" y="969500"/>
            <a:ext cx="2144748" cy="1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20;p87">
            <a:extLst>
              <a:ext uri="{FF2B5EF4-FFF2-40B4-BE49-F238E27FC236}">
                <a16:creationId xmlns:a16="http://schemas.microsoft.com/office/drawing/2014/main" id="{AE3D7FB1-200F-F54B-913E-84F89A8DAD77}"/>
              </a:ext>
            </a:extLst>
          </p:cNvPr>
          <p:cNvSpPr txBox="1">
            <a:spLocks/>
          </p:cNvSpPr>
          <p:nvPr/>
        </p:nvSpPr>
        <p:spPr>
          <a:xfrm>
            <a:off x="2327575" y="1017725"/>
            <a:ext cx="41178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en-GB"/>
              <a:t>Google coral USB Accelerator, ~60$</a:t>
            </a:r>
          </a:p>
        </p:txBody>
      </p:sp>
      <p:pic>
        <p:nvPicPr>
          <p:cNvPr id="13" name="Google Shape;1021;p87">
            <a:extLst>
              <a:ext uri="{FF2B5EF4-FFF2-40B4-BE49-F238E27FC236}">
                <a16:creationId xmlns:a16="http://schemas.microsoft.com/office/drawing/2014/main" id="{251EEFE5-6128-7940-8A6F-7187F974D7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541" y="2704642"/>
            <a:ext cx="3831000" cy="2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2;p87">
            <a:extLst>
              <a:ext uri="{FF2B5EF4-FFF2-40B4-BE49-F238E27FC236}">
                <a16:creationId xmlns:a16="http://schemas.microsoft.com/office/drawing/2014/main" id="{DAD7E844-74D3-9D4D-80EC-E3A9C46E276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429" y="2359600"/>
            <a:ext cx="1863476" cy="15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23;p87">
            <a:extLst>
              <a:ext uri="{FF2B5EF4-FFF2-40B4-BE49-F238E27FC236}">
                <a16:creationId xmlns:a16="http://schemas.microsoft.com/office/drawing/2014/main" id="{C2D69272-1DAC-B44D-9737-FCFC6AF7E995}"/>
              </a:ext>
            </a:extLst>
          </p:cNvPr>
          <p:cNvSpPr txBox="1">
            <a:spLocks/>
          </p:cNvSpPr>
          <p:nvPr/>
        </p:nvSpPr>
        <p:spPr>
          <a:xfrm>
            <a:off x="2327575" y="2359625"/>
            <a:ext cx="41178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en-GB"/>
              <a:t>Nvidia Jetson nano, ~130$</a:t>
            </a:r>
          </a:p>
        </p:txBody>
      </p:sp>
      <p:pic>
        <p:nvPicPr>
          <p:cNvPr id="16" name="Google Shape;1024;p87">
            <a:extLst>
              <a:ext uri="{FF2B5EF4-FFF2-40B4-BE49-F238E27FC236}">
                <a16:creationId xmlns:a16="http://schemas.microsoft.com/office/drawing/2014/main" id="{33AB1C84-7FB0-0C48-9DAA-CB95C91F31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3938148"/>
            <a:ext cx="2141501" cy="1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25;p87">
            <a:extLst>
              <a:ext uri="{FF2B5EF4-FFF2-40B4-BE49-F238E27FC236}">
                <a16:creationId xmlns:a16="http://schemas.microsoft.com/office/drawing/2014/main" id="{BFC92914-0CE7-9A49-A010-EEABD0950960}"/>
              </a:ext>
            </a:extLst>
          </p:cNvPr>
          <p:cNvSpPr txBox="1">
            <a:spLocks/>
          </p:cNvSpPr>
          <p:nvPr/>
        </p:nvSpPr>
        <p:spPr>
          <a:xfrm>
            <a:off x="2293900" y="3801600"/>
            <a:ext cx="32826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en-GB"/>
              <a:t>Intel Movidius Neural compute stick ~80$</a:t>
            </a:r>
          </a:p>
        </p:txBody>
      </p:sp>
    </p:spTree>
    <p:extLst>
      <p:ext uri="{BB962C8B-B14F-4D97-AF65-F5344CB8AC3E}">
        <p14:creationId xmlns:p14="http://schemas.microsoft.com/office/powerpoint/2010/main" val="4815038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3b1bc8bb90_0_0"/>
          <p:cNvSpPr txBox="1">
            <a:spLocks noGrp="1"/>
          </p:cNvSpPr>
          <p:nvPr>
            <p:ph type="ctrTitle"/>
          </p:nvPr>
        </p:nvSpPr>
        <p:spPr>
          <a:xfrm>
            <a:off x="681251" y="890184"/>
            <a:ext cx="7421136" cy="253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800"/>
            </a:pPr>
            <a:r>
              <a:rPr lang="ru-RU" sz="3674" b="1">
                <a:latin typeface="Montserrat"/>
                <a:ea typeface="Montserrat"/>
                <a:cs typeface="Montserrat"/>
                <a:sym typeface="Montserrat"/>
              </a:rPr>
              <a:t>😱 Сюжеты, возникающие при  обучении больших нейросетевых моделей.</a:t>
            </a:r>
            <a:endParaRPr sz="3674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8617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Эволюция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алгоритмов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распознавания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537822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g13c0ff7c024_0_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94" y="1208413"/>
            <a:ext cx="8564047" cy="2728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c0ff7c024_0_16"/>
          <p:cNvSpPr txBox="1">
            <a:spLocks noGrp="1"/>
          </p:cNvSpPr>
          <p:nvPr>
            <p:ph type="title"/>
          </p:nvPr>
        </p:nvSpPr>
        <p:spPr>
          <a:xfrm>
            <a:off x="500942" y="627226"/>
            <a:ext cx="7781862" cy="389082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ru-RU" sz="4683" b="1">
                <a:latin typeface="Montserrat"/>
                <a:ea typeface="Montserrat"/>
                <a:cs typeface="Montserrat"/>
                <a:sym typeface="Montserrat"/>
              </a:rPr>
              <a:t>🎁 Large batch training</a:t>
            </a:r>
            <a:endParaRPr sz="4683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c0ff7c024_0_24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Размер батча и время, затрачиваемое на одну эпоху.</a:t>
            </a:r>
            <a:endParaRPr/>
          </a:p>
        </p:txBody>
      </p:sp>
      <p:pic>
        <p:nvPicPr>
          <p:cNvPr id="78" name="Google Shape;78;g13c0ff7c024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48" y="1160666"/>
            <a:ext cx="5754290" cy="282375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13c0ff7c024_0_24" descr="A Neural Network based Approach for Predicting Customer Churn in Cellular Network Services" title="Paper">
            <a:hlinkClick r:id="rId4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0" name="Google Shape;80;g13c0ff7c024_0_24"/>
          <p:cNvSpPr txBox="1"/>
          <p:nvPr/>
        </p:nvSpPr>
        <p:spPr>
          <a:xfrm>
            <a:off x="6281882" y="1160674"/>
            <a:ext cx="2000958" cy="172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r>
              <a:rPr lang="ru-RU" sz="1297">
                <a:latin typeface="Helvetica Neue Light"/>
                <a:ea typeface="Helvetica Neue Light"/>
                <a:cs typeface="Helvetica Neue Light"/>
                <a:sym typeface="Helvetica Neue Light"/>
              </a:rPr>
              <a:t>При наличии достаточной памяти GPU, увеличение размера батча позволяет утилизировать ресурсы параллельных вычислений. </a:t>
            </a:r>
            <a:endParaRPr sz="1297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c0ff7c024_0_70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Просто так увеличить размер батча не получится.</a:t>
            </a:r>
            <a:endParaRPr/>
          </a:p>
        </p:txBody>
      </p:sp>
      <p:sp>
        <p:nvSpPr>
          <p:cNvPr id="86" name="Google Shape;86;g13c0ff7c024_0_70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7" name="Google Shape;87;g13c0ff7c024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797" y="1160666"/>
            <a:ext cx="6062291" cy="333732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13c0ff7c024_0_70"/>
          <p:cNvSpPr txBox="1"/>
          <p:nvPr/>
        </p:nvSpPr>
        <p:spPr>
          <a:xfrm>
            <a:off x="6281882" y="1160674"/>
            <a:ext cx="2000958" cy="113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r>
              <a:rPr lang="ru-RU" sz="1297"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Обучение ResNet-50 на датасете ImageNet с разными вариантами увеличения размера батча.</a:t>
            </a:r>
            <a:endParaRPr sz="1297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3c0ff7c024_0_52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Просто так увеличить размер батча не получится.</a:t>
            </a:r>
            <a:endParaRPr/>
          </a:p>
        </p:txBody>
      </p:sp>
      <p:sp>
        <p:nvSpPr>
          <p:cNvPr id="94" name="Google Shape;94;g13c0ff7c024_0_52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5" name="Google Shape;95;g13c0ff7c024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797" y="1160666"/>
            <a:ext cx="6062291" cy="333732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13c0ff7c024_0_52"/>
          <p:cNvSpPr/>
          <p:nvPr/>
        </p:nvSpPr>
        <p:spPr>
          <a:xfrm>
            <a:off x="986061" y="1808785"/>
            <a:ext cx="4035416" cy="20338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endParaRPr sz="948"/>
          </a:p>
        </p:txBody>
      </p:sp>
      <p:sp>
        <p:nvSpPr>
          <p:cNvPr id="97" name="Google Shape;97;g13c0ff7c024_0_52"/>
          <p:cNvSpPr/>
          <p:nvPr/>
        </p:nvSpPr>
        <p:spPr>
          <a:xfrm>
            <a:off x="986061" y="2506062"/>
            <a:ext cx="4035416" cy="20338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endParaRPr sz="948"/>
          </a:p>
        </p:txBody>
      </p:sp>
      <p:sp>
        <p:nvSpPr>
          <p:cNvPr id="98" name="Google Shape;98;g13c0ff7c024_0_52"/>
          <p:cNvSpPr/>
          <p:nvPr/>
        </p:nvSpPr>
        <p:spPr>
          <a:xfrm>
            <a:off x="986061" y="2966870"/>
            <a:ext cx="4035416" cy="20338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endParaRPr sz="948"/>
          </a:p>
        </p:txBody>
      </p:sp>
      <p:sp>
        <p:nvSpPr>
          <p:cNvPr id="99" name="Google Shape;99;g13c0ff7c024_0_52"/>
          <p:cNvSpPr txBox="1"/>
          <p:nvPr/>
        </p:nvSpPr>
        <p:spPr>
          <a:xfrm>
            <a:off x="6281882" y="1160674"/>
            <a:ext cx="2000958" cy="113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r>
              <a:rPr lang="ru-RU" sz="1297"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Обучение ResNet-50 на датасете ImageNet с разными вариантами увеличения размера батча.</a:t>
            </a:r>
            <a:endParaRPr sz="1297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3c0ff7c024_0_42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Просто так увеличить размер батча не получится.</a:t>
            </a:r>
            <a:endParaRPr/>
          </a:p>
        </p:txBody>
      </p:sp>
      <p:sp>
        <p:nvSpPr>
          <p:cNvPr id="105" name="Google Shape;105;g13c0ff7c024_0_42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6" name="Google Shape;106;g13c0ff7c024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43" y="1073519"/>
            <a:ext cx="5801815" cy="323518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13c0ff7c024_0_42"/>
          <p:cNvSpPr txBox="1"/>
          <p:nvPr/>
        </p:nvSpPr>
        <p:spPr>
          <a:xfrm>
            <a:off x="6281882" y="1160675"/>
            <a:ext cx="2000958" cy="86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r>
              <a:rPr lang="ru-RU" sz="948">
                <a:latin typeface="Helvetica Neue Light"/>
                <a:ea typeface="Helvetica Neue Light"/>
                <a:cs typeface="Helvetica Neue Light"/>
                <a:sym typeface="Helvetica Neue Light"/>
              </a:rPr>
              <a:t>При наличии достаточной памяти GPU, увеличение размера батча позволяет утилизировать ресурсы параллельных вычислений. </a:t>
            </a:r>
            <a:endParaRPr sz="948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c0ff7c024_0_81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Просто так увеличить размер батча не получится.</a:t>
            </a:r>
            <a:endParaRPr/>
          </a:p>
        </p:txBody>
      </p:sp>
      <p:sp>
        <p:nvSpPr>
          <p:cNvPr id="113" name="Google Shape;113;g13c0ff7c024_0_81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4" name="Google Shape;114;g13c0ff7c024_0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43" y="1073519"/>
            <a:ext cx="5801815" cy="323518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13c0ff7c024_0_81"/>
          <p:cNvSpPr txBox="1"/>
          <p:nvPr/>
        </p:nvSpPr>
        <p:spPr>
          <a:xfrm>
            <a:off x="6281882" y="1160675"/>
            <a:ext cx="2000958" cy="86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r>
              <a:rPr lang="ru-RU" sz="948">
                <a:latin typeface="Helvetica Neue Light"/>
                <a:ea typeface="Helvetica Neue Light"/>
                <a:cs typeface="Helvetica Neue Light"/>
                <a:sym typeface="Helvetica Neue Light"/>
              </a:rPr>
              <a:t>При наличии достаточной памяти GPU, увеличение размера батча позволяет утилизировать ресурсы параллельных вычислений. </a:t>
            </a:r>
            <a:endParaRPr sz="948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6" name="Google Shape;116;g13c0ff7c024_0_81"/>
          <p:cNvCxnSpPr/>
          <p:nvPr/>
        </p:nvCxnSpPr>
        <p:spPr>
          <a:xfrm>
            <a:off x="4014595" y="2392757"/>
            <a:ext cx="524987" cy="734852"/>
          </a:xfrm>
          <a:prstGeom prst="straightConnector1">
            <a:avLst/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7" name="Google Shape;117;g13c0ff7c024_0_81"/>
          <p:cNvSpPr txBox="1"/>
          <p:nvPr/>
        </p:nvSpPr>
        <p:spPr>
          <a:xfrm>
            <a:off x="1160345" y="1727501"/>
            <a:ext cx="2854250" cy="66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 algn="ctr"/>
            <a:r>
              <a:rPr lang="ru-RU" sz="1729">
                <a:latin typeface="Helvetica Neue Light"/>
                <a:ea typeface="Helvetica Neue Light"/>
                <a:cs typeface="Helvetica Neue Light"/>
                <a:sym typeface="Helvetica Neue Light"/>
              </a:rPr>
              <a:t>1 час на 32x8 (= 256) GPU NVIDIA Tesla P100 😺</a:t>
            </a:r>
            <a:endParaRPr sz="1729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c0ff7c024_0_90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увеличивать размер батча?</a:t>
            </a:r>
            <a:endParaRPr/>
          </a:p>
        </p:txBody>
      </p:sp>
      <p:sp>
        <p:nvSpPr>
          <p:cNvPr id="123" name="Google Shape;123;g13c0ff7c024_0_90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4" name="Google Shape;124;g13c0ff7c024_0_90"/>
          <p:cNvSpPr txBox="1">
            <a:spLocks noGrp="1"/>
          </p:cNvSpPr>
          <p:nvPr>
            <p:ph type="body" idx="1"/>
          </p:nvPr>
        </p:nvSpPr>
        <p:spPr>
          <a:xfrm>
            <a:off x="500942" y="1405679"/>
            <a:ext cx="4242039" cy="311231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indent="-247025">
              <a:buAutoNum type="arabicPeriod"/>
            </a:pPr>
            <a:r>
              <a:rPr lang="ru-RU"/>
              <a:t>Linear scaling rule.</a:t>
            </a:r>
            <a:endParaRPr/>
          </a:p>
          <a:p>
            <a:pPr indent="0"/>
            <a:r>
              <a:rPr lang="ru-RU"/>
              <a:t>При увеличении размера батча в k</a:t>
            </a:r>
            <a:r>
              <a:rPr lang="ru-RU" i="1"/>
              <a:t> </a:t>
            </a:r>
            <a:r>
              <a:rPr lang="ru-RU"/>
              <a:t>раз, learning rate увеличивать тоже в k раз:</a:t>
            </a:r>
            <a:br>
              <a:rPr lang="ru-RU"/>
            </a:br>
            <a:br>
              <a:rPr lang="ru-RU"/>
            </a:br>
            <a:br>
              <a:rPr lang="ru-RU"/>
            </a:br>
            <a:br>
              <a:rPr lang="ru-RU"/>
            </a:br>
            <a:br>
              <a:rPr lang="ru-RU"/>
            </a:br>
            <a:endParaRPr/>
          </a:p>
          <a:p>
            <a:pPr indent="-247025">
              <a:buAutoNum type="arabicPeriod"/>
            </a:pPr>
            <a:r>
              <a:rPr lang="ru-RU"/>
              <a:t>Gradual warmup.</a:t>
            </a:r>
            <a:endParaRPr/>
          </a:p>
          <a:p>
            <a:pPr indent="0"/>
            <a:r>
              <a:rPr lang="ru-RU"/>
              <a:t>На первых эпохах (итерациях) learning rate увеличивать постепенно от начального до целевого.</a:t>
            </a:r>
            <a:endParaRPr/>
          </a:p>
          <a:p>
            <a:pPr indent="0"/>
            <a:endParaRPr/>
          </a:p>
          <a:p>
            <a:pPr indent="-247025">
              <a:buAutoNum type="arabicPeriod"/>
            </a:pPr>
            <a:r>
              <a:rPr lang="ru-RU"/>
              <a:t>Square root scaling rule</a:t>
            </a:r>
            <a:endParaRPr/>
          </a:p>
        </p:txBody>
      </p:sp>
      <p:pic>
        <p:nvPicPr>
          <p:cNvPr id="125" name="Google Shape;125;g13c0ff7c024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9024" y="1405679"/>
            <a:ext cx="1175899" cy="30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13c0ff7c024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1150" y="2471484"/>
            <a:ext cx="4071653" cy="208753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13c0ff7c024_0_90" descr="A Neural Network based Approach for Predicting Customer Churn in Cellular Network Services" title="Paper">
            <a:hlinkClick r:id="rId6"/>
          </p:cNvPr>
          <p:cNvSpPr/>
          <p:nvPr/>
        </p:nvSpPr>
        <p:spPr>
          <a:xfrm>
            <a:off x="2338161" y="4559021"/>
            <a:ext cx="2096272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Learning Rates as a Function of Batch Size: A Random Matrix Theory Approach to Neural Network Training.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c0ff7c024_0_132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</a:t>
            </a:r>
            <a:endParaRPr/>
          </a:p>
        </p:txBody>
      </p:sp>
      <p:sp>
        <p:nvSpPr>
          <p:cNvPr id="133" name="Google Shape;133;g13c0ff7c024_0_132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training of convolutional networks.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4" name="Google Shape;134;g13c0ff7c024_0_132"/>
          <p:cNvSpPr txBox="1">
            <a:spLocks noGrp="1"/>
          </p:cNvSpPr>
          <p:nvPr>
            <p:ph type="body" idx="1"/>
          </p:nvPr>
        </p:nvSpPr>
        <p:spPr>
          <a:xfrm>
            <a:off x="500942" y="1405679"/>
            <a:ext cx="5268886" cy="311231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/>
            <a:r>
              <a:rPr lang="ru-RU"/>
              <a:t>LARS (Layer-wise Adaptive Rate Scaling): </a:t>
            </a:r>
            <a:endParaRPr/>
          </a:p>
          <a:p>
            <a:pPr marL="0" indent="0"/>
            <a:br>
              <a:rPr lang="ru-RU"/>
            </a:br>
            <a:r>
              <a:rPr lang="ru-RU"/>
              <a:t>Linear scaling rule + для каждого слоя свой learning rate, который шкалируется на норму весов этого слоя.</a:t>
            </a:r>
            <a:endParaRPr/>
          </a:p>
        </p:txBody>
      </p:sp>
      <p:pic>
        <p:nvPicPr>
          <p:cNvPr id="135" name="Google Shape;135;g13c0ff7c024_0_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4800" y="2389597"/>
            <a:ext cx="2794142" cy="134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c0ff7c024_0_103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 LARS.</a:t>
            </a:r>
            <a:endParaRPr/>
          </a:p>
        </p:txBody>
      </p:sp>
      <p:sp>
        <p:nvSpPr>
          <p:cNvPr id="141" name="Google Shape;141;g13c0ff7c024_0_103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training of convolutional networks.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2" name="Google Shape;142;g13c0ff7c024_0_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9589" y="967290"/>
            <a:ext cx="4784460" cy="358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34">
            <a:extLst>
              <a:ext uri="{FF2B5EF4-FFF2-40B4-BE49-F238E27FC236}">
                <a16:creationId xmlns:a16="http://schemas.microsoft.com/office/drawing/2014/main" id="{AE23A41C-C876-8A4B-A38C-E7462D1D96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908300"/>
            <a:ext cx="3427413" cy="199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Методы компьютерного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rgbClr val="000000"/>
                </a:solidFill>
              </a:rPr>
              <a:t>зрения= 60%</a:t>
            </a:r>
            <a:br>
              <a:rPr lang="en-GB">
                <a:solidFill>
                  <a:srgbClr val="000000"/>
                </a:solidFill>
              </a:rPr>
            </a:b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0.6</a:t>
            </a:r>
            <a:r>
              <a:rPr lang="en-GB" baseline="30000">
                <a:solidFill>
                  <a:srgbClr val="000000"/>
                </a:solidFill>
              </a:rPr>
              <a:t>12</a:t>
            </a:r>
            <a:r>
              <a:rPr lang="en-GB">
                <a:solidFill>
                  <a:srgbClr val="000000"/>
                </a:solidFill>
              </a:rPr>
              <a:t> = 0.00217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" name="Google Shape;175;p34">
            <a:extLst>
              <a:ext uri="{FF2B5EF4-FFF2-40B4-BE49-F238E27FC236}">
                <a16:creationId xmlns:a16="http://schemas.microsoft.com/office/drawing/2014/main" id="{11F01C1E-F539-2849-BE82-EB35EB23EA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2006. Классификация 🐱/ 🐶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2" name="Google Shape;177;p34">
            <a:extLst>
              <a:ext uri="{FF2B5EF4-FFF2-40B4-BE49-F238E27FC236}">
                <a16:creationId xmlns:a16="http://schemas.microsoft.com/office/drawing/2014/main" id="{2D3783FF-85F3-8449-B38C-2369B84FAA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9550" y="1017725"/>
            <a:ext cx="4679520" cy="377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8;p34">
            <a:extLst>
              <a:ext uri="{FF2B5EF4-FFF2-40B4-BE49-F238E27FC236}">
                <a16:creationId xmlns:a16="http://schemas.microsoft.com/office/drawing/2014/main" id="{0B63050A-8F61-C54F-B8E4-05C0DCCDEE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0673" y="1298712"/>
            <a:ext cx="1429875" cy="15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6928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c0ff7c024_0_141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 LARS.</a:t>
            </a:r>
            <a:endParaRPr/>
          </a:p>
        </p:txBody>
      </p:sp>
      <p:sp>
        <p:nvSpPr>
          <p:cNvPr id="148" name="Google Shape;148;g13c0ff7c024_0_141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training of convolutional networks.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9" name="Google Shape;149;g13c0ff7c024_0_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4973" y="1013902"/>
            <a:ext cx="5793800" cy="3504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c0ff7c024_0_121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</a:t>
            </a:r>
            <a:endParaRPr/>
          </a:p>
        </p:txBody>
      </p:sp>
      <p:sp>
        <p:nvSpPr>
          <p:cNvPr id="155" name="Google Shape;155;g13c0ff7c024_0_121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optimization for Deep Learning: training BERT in 76 minutes.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6" name="Google Shape;156;g13c0ff7c024_0_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687" y="1529271"/>
            <a:ext cx="7274268" cy="302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3c0ff7c024_0_121"/>
          <p:cNvSpPr txBox="1">
            <a:spLocks noGrp="1"/>
          </p:cNvSpPr>
          <p:nvPr>
            <p:ph type="body" idx="1"/>
          </p:nvPr>
        </p:nvSpPr>
        <p:spPr>
          <a:xfrm>
            <a:off x="500942" y="1405679"/>
            <a:ext cx="3677716" cy="311231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/>
            <a:r>
              <a:rPr lang="ru-RU"/>
              <a:t>LAMB = LARS + Adam 🦄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3c0ff7c024_0_160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 LAMB.</a:t>
            </a:r>
            <a:endParaRPr/>
          </a:p>
        </p:txBody>
      </p:sp>
      <p:sp>
        <p:nvSpPr>
          <p:cNvPr id="163" name="Google Shape;163;g13c0ff7c024_0_160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optimization for Deep Learning: training BERT in 76 minutes.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4" name="Google Shape;164;g13c0ff7c024_0_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43" y="1451221"/>
            <a:ext cx="5774870" cy="2563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c0ff7c024_0_150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 LAMB.</a:t>
            </a:r>
            <a:endParaRPr/>
          </a:p>
        </p:txBody>
      </p:sp>
      <p:sp>
        <p:nvSpPr>
          <p:cNvPr id="170" name="Google Shape;170;g13c0ff7c024_0_150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optimization for Deep Learning: training BERT in 76 minutes.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1" name="Google Shape;171;g13c0ff7c024_0_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43" y="1451221"/>
            <a:ext cx="5774870" cy="25631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g13c0ff7c024_0_150"/>
          <p:cNvCxnSpPr/>
          <p:nvPr/>
        </p:nvCxnSpPr>
        <p:spPr>
          <a:xfrm flipH="1">
            <a:off x="6074917" y="2379628"/>
            <a:ext cx="1154798" cy="1325326"/>
          </a:xfrm>
          <a:prstGeom prst="straightConnector1">
            <a:avLst/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3" name="Google Shape;173;g13c0ff7c024_0_150"/>
          <p:cNvSpPr txBox="1"/>
          <p:nvPr/>
        </p:nvSpPr>
        <p:spPr>
          <a:xfrm>
            <a:off x="6367669" y="1714371"/>
            <a:ext cx="2058665" cy="66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 algn="ctr"/>
            <a:r>
              <a:rPr lang="ru-RU" sz="1729">
                <a:latin typeface="Helvetica Neue Light"/>
                <a:ea typeface="Helvetica Neue Light"/>
                <a:cs typeface="Helvetica Neue Light"/>
                <a:sym typeface="Helvetica Neue Light"/>
              </a:rPr>
              <a:t>76 минут </a:t>
            </a:r>
            <a:br>
              <a:rPr lang="ru-RU" sz="1729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ru-RU" sz="1729">
                <a:latin typeface="Helvetica Neue Light"/>
                <a:ea typeface="Helvetica Neue Light"/>
                <a:cs typeface="Helvetica Neue Light"/>
                <a:sym typeface="Helvetica Neue Light"/>
              </a:rPr>
              <a:t>на 1024 TPU 😺</a:t>
            </a:r>
            <a:endParaRPr sz="1729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c0ff7c024_0_6"/>
          <p:cNvSpPr txBox="1">
            <a:spLocks noGrp="1"/>
          </p:cNvSpPr>
          <p:nvPr>
            <p:ph type="title"/>
          </p:nvPr>
        </p:nvSpPr>
        <p:spPr>
          <a:xfrm>
            <a:off x="392642" y="627223"/>
            <a:ext cx="7998427" cy="389082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ru-RU" sz="4683" b="1">
                <a:latin typeface="Montserrat"/>
                <a:ea typeface="Montserrat"/>
                <a:cs typeface="Montserrat"/>
                <a:sym typeface="Montserrat"/>
              </a:rPr>
              <a:t>🔋 Gradient accumulation</a:t>
            </a:r>
            <a:endParaRPr sz="4683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c0ff7c024_0_181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Идея аккумуляции градиента.</a:t>
            </a:r>
            <a:endParaRPr/>
          </a:p>
        </p:txBody>
      </p:sp>
      <p:sp>
        <p:nvSpPr>
          <p:cNvPr id="184" name="Google Shape;184;g13c0ff7c024_0_181"/>
          <p:cNvSpPr txBox="1">
            <a:spLocks noGrp="1"/>
          </p:cNvSpPr>
          <p:nvPr>
            <p:ph type="body" idx="1"/>
          </p:nvPr>
        </p:nvSpPr>
        <p:spPr>
          <a:xfrm>
            <a:off x="500942" y="1405670"/>
            <a:ext cx="7781862" cy="311231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c0ff7c024_0_172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Gradient accumulation</a:t>
            </a:r>
            <a:endParaRPr/>
          </a:p>
        </p:txBody>
      </p:sp>
      <p:pic>
        <p:nvPicPr>
          <p:cNvPr id="190" name="Google Shape;190;g13c0ff7c024_0_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83" y="1539498"/>
            <a:ext cx="3185582" cy="267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3c0ff7c024_0_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9129" y="1162386"/>
            <a:ext cx="4668341" cy="35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13c0ff7c024_0_172"/>
          <p:cNvSpPr txBox="1"/>
          <p:nvPr/>
        </p:nvSpPr>
        <p:spPr>
          <a:xfrm>
            <a:off x="1071641" y="1140302"/>
            <a:ext cx="2058665" cy="39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 algn="ctr"/>
            <a:r>
              <a:rPr lang="ru-RU" sz="1729">
                <a:latin typeface="Helvetica Neue Light"/>
                <a:ea typeface="Helvetica Neue Light"/>
                <a:cs typeface="Helvetica Neue Light"/>
                <a:sym typeface="Helvetica Neue Light"/>
              </a:rPr>
              <a:t>▶️ БЫЛО:</a:t>
            </a:r>
            <a:endParaRPr sz="1729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3" name="Google Shape;193;g13c0ff7c024_0_172"/>
          <p:cNvSpPr txBox="1"/>
          <p:nvPr/>
        </p:nvSpPr>
        <p:spPr>
          <a:xfrm>
            <a:off x="5243968" y="1232160"/>
            <a:ext cx="2058665" cy="39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 algn="ctr"/>
            <a:r>
              <a:rPr lang="ru-RU" sz="1729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⏩ СТАЛО:</a:t>
            </a:r>
            <a:endParaRPr sz="1729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47a93d123_0_5"/>
          <p:cNvSpPr txBox="1">
            <a:spLocks noGrp="1"/>
          </p:cNvSpPr>
          <p:nvPr>
            <p:ph type="title"/>
          </p:nvPr>
        </p:nvSpPr>
        <p:spPr>
          <a:xfrm>
            <a:off x="392642" y="627223"/>
            <a:ext cx="7998427" cy="389082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ru-RU" sz="4683" b="1">
                <a:latin typeface="Montserrat"/>
                <a:ea typeface="Montserrat"/>
                <a:cs typeface="Montserrat"/>
                <a:sym typeface="Montserrat"/>
              </a:rPr>
              <a:t>🎮 Ссылки</a:t>
            </a:r>
            <a:endParaRPr sz="4683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47a93d123_0_9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🎮 Ссылки. Gradient checkpointing.</a:t>
            </a:r>
            <a:endParaRPr/>
          </a:p>
        </p:txBody>
      </p:sp>
      <p:sp>
        <p:nvSpPr>
          <p:cNvPr id="204" name="Google Shape;204;gf47a93d123_0_9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1421208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🌏 Site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rgbClr val="23232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Training larger-than-memory PyTorch models using gradient checkpointing</a:t>
            </a:r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5" name="Google Shape;205;gf47a93d123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9614" y="1119105"/>
            <a:ext cx="4282023" cy="9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f47a93d123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942" y="3073035"/>
            <a:ext cx="3838017" cy="166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f47a93d123_0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7912" y="3073036"/>
            <a:ext cx="3838018" cy="150372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f47a93d123_0_9" descr="A Neural Network based Approach for Predicting Customer Churn in Cellular Network Services" title="Paper">
            <a:hlinkClick r:id="rId7"/>
          </p:cNvPr>
          <p:cNvSpPr/>
          <p:nvPr/>
        </p:nvSpPr>
        <p:spPr>
          <a:xfrm>
            <a:off x="500942" y="2333699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🌏 Site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rgbClr val="23232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Hugging Face</a:t>
            </a:r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Efficient training on a single GPU.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9" name="Google Shape;209;gf47a93d123_0_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2229" y="2213357"/>
            <a:ext cx="5969839" cy="66579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f47a93d123_0_9"/>
          <p:cNvSpPr/>
          <p:nvPr/>
        </p:nvSpPr>
        <p:spPr>
          <a:xfrm>
            <a:off x="356394" y="3967501"/>
            <a:ext cx="4035416" cy="20338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endParaRPr sz="948"/>
          </a:p>
        </p:txBody>
      </p:sp>
      <p:sp>
        <p:nvSpPr>
          <p:cNvPr id="211" name="Google Shape;211;gf47a93d123_0_9"/>
          <p:cNvSpPr/>
          <p:nvPr/>
        </p:nvSpPr>
        <p:spPr>
          <a:xfrm>
            <a:off x="4566878" y="3803618"/>
            <a:ext cx="4035416" cy="20338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endParaRPr sz="948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47a93d123_0_14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🎮 Ссылки. Activation quantization.</a:t>
            </a:r>
            <a:endParaRPr/>
          </a:p>
        </p:txBody>
      </p:sp>
      <p:sp>
        <p:nvSpPr>
          <p:cNvPr id="217" name="Google Shape;217;gf47a93d123_0_14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1421655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👨‍💻 Repository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rgbClr val="23232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FewBit - Compression schema for gradient of activations in backward pass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18" name="Google Shape;218;gf47a93d123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96" y="2572346"/>
            <a:ext cx="8564047" cy="219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f47a93d123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0535" y="1095088"/>
            <a:ext cx="4895529" cy="1446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4;p35">
            <a:extLst>
              <a:ext uri="{FF2B5EF4-FFF2-40B4-BE49-F238E27FC236}">
                <a16:creationId xmlns:a16="http://schemas.microsoft.com/office/drawing/2014/main" id="{8D073236-3144-9943-8753-BB97C5A768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908300"/>
            <a:ext cx="3463925" cy="199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rgbClr val="000000"/>
                </a:solidFill>
              </a:rPr>
              <a:t>0.989</a:t>
            </a:r>
            <a:r>
              <a:rPr lang="en-GB" baseline="30000">
                <a:solidFill>
                  <a:srgbClr val="000000"/>
                </a:solidFill>
              </a:rPr>
              <a:t>12</a:t>
            </a:r>
            <a:r>
              <a:rPr lang="en-GB">
                <a:solidFill>
                  <a:srgbClr val="000000"/>
                </a:solidFill>
              </a:rPr>
              <a:t> = 0.875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" name="Google Shape;183;p35">
            <a:extLst>
              <a:ext uri="{FF2B5EF4-FFF2-40B4-BE49-F238E27FC236}">
                <a16:creationId xmlns:a16="http://schemas.microsoft.com/office/drawing/2014/main" id="{53E9AB1B-140C-6944-AE0C-10EA70E05823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2014. Классификация </a:t>
            </a:r>
            <a:r>
              <a:rPr lang="en-GB" dirty="0"/>
              <a:t>🐱/ 🐶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pic>
        <p:nvPicPr>
          <p:cNvPr id="15" name="Google Shape;185;p35">
            <a:extLst>
              <a:ext uri="{FF2B5EF4-FFF2-40B4-BE49-F238E27FC236}">
                <a16:creationId xmlns:a16="http://schemas.microsoft.com/office/drawing/2014/main" id="{DBDD0E79-7FF0-1442-9E05-BBC712819E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551" y="1298701"/>
            <a:ext cx="5295326" cy="3372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7407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47a93d123_0_19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🎮 Ссылки. Automatic Mixed Precision training.</a:t>
            </a:r>
            <a:endParaRPr/>
          </a:p>
        </p:txBody>
      </p:sp>
      <p:sp>
        <p:nvSpPr>
          <p:cNvPr id="225" name="Google Shape;225;gf47a93d123_0_19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1421655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👨‍💻 Repository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rgbClr val="24292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Automatic Mixed Precision Tutorials using pytorch</a:t>
            </a:r>
            <a:endParaRPr sz="648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6" name="Google Shape;226;gf47a93d123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7912" y="2818720"/>
            <a:ext cx="4259114" cy="184092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f47a93d123_0_19" descr="A Neural Network based Approach for Predicting Customer Churn in Cellular Network Services" title="Paper">
            <a:hlinkClick r:id="rId5"/>
          </p:cNvPr>
          <p:cNvSpPr/>
          <p:nvPr/>
        </p:nvSpPr>
        <p:spPr>
          <a:xfrm>
            <a:off x="500942" y="2818719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🌏 Site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rgbClr val="21252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PyTorch: CUDA Automatic Mixed Precision training examples </a:t>
            </a:r>
            <a:endParaRPr sz="648">
              <a:solidFill>
                <a:srgbClr val="24292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8" name="Google Shape;228;gf47a93d123_0_19"/>
          <p:cNvSpPr txBox="1"/>
          <p:nvPr/>
        </p:nvSpPr>
        <p:spPr>
          <a:xfrm>
            <a:off x="2499918" y="1200770"/>
            <a:ext cx="2997546" cy="94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Fine-tuning </a:t>
            </a:r>
            <a:r>
              <a:rPr lang="ru-RU" sz="115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32-bit</a:t>
            </a: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model for 215 iterations.</a:t>
            </a:r>
            <a:endParaRPr sz="115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Time: </a:t>
            </a:r>
            <a:r>
              <a:rPr lang="ru-RU" sz="115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01:32</a:t>
            </a:r>
            <a:endParaRPr sz="115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Peak GPU memory consumption: </a:t>
            </a:r>
            <a:r>
              <a:rPr lang="ru-RU" sz="115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8325 MB</a:t>
            </a:r>
            <a:endParaRPr sz="115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Loss: 2.7370730377906978</a:t>
            </a:r>
            <a:endParaRPr sz="115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9" name="Google Shape;229;gf47a93d123_0_19"/>
          <p:cNvSpPr txBox="1"/>
          <p:nvPr/>
        </p:nvSpPr>
        <p:spPr>
          <a:xfrm>
            <a:off x="5575524" y="1200770"/>
            <a:ext cx="2997546" cy="94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Fine-tuning </a:t>
            </a:r>
            <a:r>
              <a:rPr lang="ru-RU" sz="115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16-bit</a:t>
            </a: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model for 215 iterations.</a:t>
            </a:r>
            <a:endParaRPr sz="115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Time: 01:01</a:t>
            </a:r>
            <a:endParaRPr sz="115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Peak GPU memory consumption: </a:t>
            </a:r>
            <a:r>
              <a:rPr lang="ru-RU" sz="115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6691 MB</a:t>
            </a:r>
            <a:endParaRPr sz="115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Loss: 2.737271473019622</a:t>
            </a:r>
            <a:endParaRPr sz="115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c0ff7c024_0_195">
            <a:hlinkClick r:id="rId3"/>
          </p:cNvPr>
          <p:cNvSpPr/>
          <p:nvPr/>
        </p:nvSpPr>
        <p:spPr>
          <a:xfrm>
            <a:off x="1773802" y="1122401"/>
            <a:ext cx="5236034" cy="2900286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pPr algn="ctr"/>
            <a:r>
              <a:rPr lang="ru-RU" sz="4899" b="1">
                <a:latin typeface="Montserrat"/>
                <a:ea typeface="Montserrat"/>
                <a:cs typeface="Montserrat"/>
                <a:sym typeface="Montserrat"/>
              </a:rPr>
              <a:t>🧠🤖 Практика</a:t>
            </a:r>
            <a:endParaRPr sz="4899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8617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Проблемы и открытые вопросы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095570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035;p89">
            <a:extLst>
              <a:ext uri="{FF2B5EF4-FFF2-40B4-BE49-F238E27FC236}">
                <a16:creationId xmlns:a16="http://schemas.microsoft.com/office/drawing/2014/main" id="{1C98D349-3C6D-5B42-962D-E3326B5DEF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175" y="960060"/>
            <a:ext cx="7073650" cy="397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036;p89">
            <a:extLst>
              <a:ext uri="{FF2B5EF4-FFF2-40B4-BE49-F238E27FC236}">
                <a16:creationId xmlns:a16="http://schemas.microsoft.com/office/drawing/2014/main" id="{0A20B917-8FD7-024C-84BE-F004EDED1744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Working on out of training domain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GB"/>
          </a:p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8084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041;p90">
            <a:extLst>
              <a:ext uri="{FF2B5EF4-FFF2-40B4-BE49-F238E27FC236}">
                <a16:creationId xmlns:a16="http://schemas.microsoft.com/office/drawing/2014/main" id="{12B0B680-E9F6-0F41-86BD-EE354118D0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7000" y="1017725"/>
            <a:ext cx="6790000" cy="38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42;p90">
            <a:extLst>
              <a:ext uri="{FF2B5EF4-FFF2-40B4-BE49-F238E27FC236}">
                <a16:creationId xmlns:a16="http://schemas.microsoft.com/office/drawing/2014/main" id="{752DF44F-E2A5-2C41-9D78-4D419A7CC21D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Bias </a:t>
            </a:r>
            <a:r>
              <a:rPr lang="en-GB" strike="sngStrike" dirty="0"/>
              <a:t>everywhere </a:t>
            </a:r>
            <a:r>
              <a:rPr lang="en-GB" dirty="0"/>
              <a:t>in training data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4801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48;p91">
            <a:extLst>
              <a:ext uri="{FF2B5EF4-FFF2-40B4-BE49-F238E27FC236}">
                <a16:creationId xmlns:a16="http://schemas.microsoft.com/office/drawing/2014/main" id="{B0356855-5A29-FA4B-AE5A-F6271669B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17725"/>
            <a:ext cx="8302191" cy="39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42;p90">
            <a:extLst>
              <a:ext uri="{FF2B5EF4-FFF2-40B4-BE49-F238E27FC236}">
                <a16:creationId xmlns:a16="http://schemas.microsoft.com/office/drawing/2014/main" id="{4C6D57AA-732D-974C-A614-C5F954505677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Bias </a:t>
            </a:r>
            <a:r>
              <a:rPr lang="en-GB" strike="sngStrike" dirty="0"/>
              <a:t>everywhere </a:t>
            </a:r>
            <a:r>
              <a:rPr lang="en-GB" dirty="0"/>
              <a:t>in training data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2246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53;p92">
            <a:extLst>
              <a:ext uri="{FF2B5EF4-FFF2-40B4-BE49-F238E27FC236}">
                <a16:creationId xmlns:a16="http://schemas.microsoft.com/office/drawing/2014/main" id="{640530F8-119F-C847-944B-2FE1D4E7273D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Adversarial attacks</a:t>
            </a:r>
          </a:p>
        </p:txBody>
      </p:sp>
      <p:pic>
        <p:nvPicPr>
          <p:cNvPr id="8" name="Google Shape;1054;p92">
            <a:extLst>
              <a:ext uri="{FF2B5EF4-FFF2-40B4-BE49-F238E27FC236}">
                <a16:creationId xmlns:a16="http://schemas.microsoft.com/office/drawing/2014/main" id="{E9490E1A-2AB3-804A-B7A3-2EE507FD9A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720" y="1089847"/>
            <a:ext cx="8066502" cy="38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424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59;p93">
            <a:extLst>
              <a:ext uri="{FF2B5EF4-FFF2-40B4-BE49-F238E27FC236}">
                <a16:creationId xmlns:a16="http://schemas.microsoft.com/office/drawing/2014/main" id="{BF8F2B97-272E-6448-A03A-0214DBB92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Power efficiency</a:t>
            </a:r>
            <a:endParaRPr/>
          </a:p>
        </p:txBody>
      </p:sp>
      <p:sp>
        <p:nvSpPr>
          <p:cNvPr id="6" name="Google Shape;1060;p93">
            <a:extLst>
              <a:ext uri="{FF2B5EF4-FFF2-40B4-BE49-F238E27FC236}">
                <a16:creationId xmlns:a16="http://schemas.microsoft.com/office/drawing/2014/main" id="{8DB9423B-C1E1-3C4A-9695-E77F5B971C7E}"/>
              </a:ext>
            </a:extLst>
          </p:cNvPr>
          <p:cNvSpPr txBox="1">
            <a:spLocks/>
          </p:cNvSpPr>
          <p:nvPr/>
        </p:nvSpPr>
        <p:spPr>
          <a:xfrm>
            <a:off x="5762450" y="3527851"/>
            <a:ext cx="28554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r>
              <a:rPr lang="ru-RU" dirty="0"/>
              <a:t>~10 Вт</a:t>
            </a:r>
            <a:br>
              <a:rPr lang="ru-RU" dirty="0"/>
            </a:br>
            <a:r>
              <a:rPr lang="ru-RU" dirty="0"/>
              <a:t>Бесценно</a:t>
            </a:r>
          </a:p>
          <a:p>
            <a:pPr marL="0" indent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 dirty="0"/>
              <a:t>~10</a:t>
            </a:r>
            <a:r>
              <a:rPr lang="ru-RU" baseline="30000" dirty="0"/>
              <a:t>10</a:t>
            </a:r>
            <a:r>
              <a:rPr lang="ru-RU" dirty="0"/>
              <a:t> - 10</a:t>
            </a:r>
            <a:r>
              <a:rPr lang="ru-RU" baseline="30000" dirty="0"/>
              <a:t>11</a:t>
            </a:r>
            <a:r>
              <a:rPr lang="ru-RU" dirty="0"/>
              <a:t> нейронов</a:t>
            </a:r>
            <a:br>
              <a:rPr lang="ru-RU" dirty="0"/>
            </a:br>
            <a:r>
              <a:rPr lang="ru-RU" dirty="0"/>
              <a:t>~10</a:t>
            </a:r>
            <a:r>
              <a:rPr lang="ru-RU" baseline="30000" dirty="0"/>
              <a:t>14</a:t>
            </a:r>
            <a:r>
              <a:rPr lang="ru-RU" dirty="0"/>
              <a:t> связей</a:t>
            </a:r>
          </a:p>
        </p:txBody>
      </p:sp>
      <p:sp>
        <p:nvSpPr>
          <p:cNvPr id="9" name="Google Shape;1061;p93">
            <a:extLst>
              <a:ext uri="{FF2B5EF4-FFF2-40B4-BE49-F238E27FC236}">
                <a16:creationId xmlns:a16="http://schemas.microsoft.com/office/drawing/2014/main" id="{D096008A-2ACF-3B44-AFC5-AE9F8A29CBED}"/>
              </a:ext>
            </a:extLst>
          </p:cNvPr>
          <p:cNvSpPr txBox="1"/>
          <p:nvPr/>
        </p:nvSpPr>
        <p:spPr>
          <a:xfrm>
            <a:off x="5345600" y="789125"/>
            <a:ext cx="36891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600"/>
              <a:buFont typeface="Arial"/>
              <a:buNone/>
            </a:pPr>
            <a:r>
              <a:rPr lang="en-GB" sz="19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🧠</a:t>
            </a:r>
            <a:endParaRPr sz="1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62;p93">
            <a:extLst>
              <a:ext uri="{FF2B5EF4-FFF2-40B4-BE49-F238E27FC236}">
                <a16:creationId xmlns:a16="http://schemas.microsoft.com/office/drawing/2014/main" id="{D55E02AE-8E17-864D-8A3A-829B71E3F7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00" y="609751"/>
            <a:ext cx="3689100" cy="36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63;p93">
            <a:extLst>
              <a:ext uri="{FF2B5EF4-FFF2-40B4-BE49-F238E27FC236}">
                <a16:creationId xmlns:a16="http://schemas.microsoft.com/office/drawing/2014/main" id="{5296A700-0411-6448-8EDB-E15548D2DC54}"/>
              </a:ext>
            </a:extLst>
          </p:cNvPr>
          <p:cNvSpPr txBox="1">
            <a:spLocks/>
          </p:cNvSpPr>
          <p:nvPr/>
        </p:nvSpPr>
        <p:spPr>
          <a:xfrm>
            <a:off x="929050" y="3816175"/>
            <a:ext cx="28554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r>
              <a:rPr lang="ru-RU"/>
              <a:t>~10 кВт</a:t>
            </a:r>
            <a:br>
              <a:rPr lang="ru-RU"/>
            </a:br>
            <a:r>
              <a:rPr lang="ru-RU"/>
              <a:t>~400 к$</a:t>
            </a:r>
          </a:p>
          <a:p>
            <a:pPr marL="0" indent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/>
              <a:t>10</a:t>
            </a:r>
            <a:r>
              <a:rPr lang="ru-RU" baseline="30000"/>
              <a:t>11</a:t>
            </a:r>
            <a:r>
              <a:rPr lang="ru-RU"/>
              <a:t> параметров у </a:t>
            </a:r>
            <a:r>
              <a:rPr lang="en-GB"/>
              <a:t>GPT-3</a:t>
            </a:r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9005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A26EC-B90E-4EB7-BCAA-E76A5C9EB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80" y="412722"/>
            <a:ext cx="8222606" cy="985676"/>
          </a:xfrm>
        </p:spPr>
        <p:txBody>
          <a:bodyPr anchor="t">
            <a:noAutofit/>
          </a:bodyPr>
          <a:lstStyle/>
          <a:p>
            <a:r>
              <a:rPr lang="ru-RU" sz="1729" dirty="0"/>
              <a:t>Пожалуйста, поделитесь Вашим мнением о вебинаре:</a:t>
            </a:r>
            <a:br>
              <a:rPr lang="ru-RU" sz="1729" dirty="0"/>
            </a:br>
            <a:br>
              <a:rPr lang="ru-RU" sz="864" dirty="0"/>
            </a:br>
            <a:r>
              <a:rPr lang="ru-RU" sz="2305" dirty="0"/>
              <a:t>Продвинутые методы CV. </a:t>
            </a:r>
            <a:r>
              <a:rPr lang="ru-RU" sz="2305" dirty="0" err="1"/>
              <a:t>Сверточные</a:t>
            </a:r>
            <a:r>
              <a:rPr lang="ru-RU" sz="2305" dirty="0"/>
              <a:t> нейронные сети</a:t>
            </a:r>
            <a:br>
              <a:rPr lang="ru-RU" sz="2305" dirty="0"/>
            </a:br>
            <a:br>
              <a:rPr lang="ru-RU" sz="2305" dirty="0"/>
            </a:br>
            <a:endParaRPr lang="ru-RU" sz="2305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2C1365-ADBC-4919-81E4-844C7E7F1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812" y="3869689"/>
            <a:ext cx="5810296" cy="694503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Меркулов Даниил</a:t>
            </a:r>
          </a:p>
          <a:p>
            <a:r>
              <a:rPr lang="ru-RU" dirty="0" err="1">
                <a:solidFill>
                  <a:schemeClr val="tx1"/>
                </a:solidFill>
              </a:rPr>
              <a:t>Сколковский</a:t>
            </a:r>
            <a:r>
              <a:rPr lang="ru-RU" dirty="0">
                <a:solidFill>
                  <a:schemeClr val="tx1"/>
                </a:solidFill>
              </a:rPr>
              <a:t> институт науки и технологий, научный работник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6ADB69-FC57-473E-B382-02DF5B856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73" y="1226947"/>
            <a:ext cx="2557248" cy="2557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8AF8E6AE-E43C-2DD1-15CC-727B58AD1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359" y="1226947"/>
            <a:ext cx="2557248" cy="26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407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74;p95">
            <a:extLst>
              <a:ext uri="{FF2B5EF4-FFF2-40B4-BE49-F238E27FC236}">
                <a16:creationId xmlns:a16="http://schemas.microsoft.com/office/drawing/2014/main" id="{02453089-5A7C-4545-BE9D-E308A2962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Multi-task Learning</a:t>
            </a:r>
            <a:endParaRPr/>
          </a:p>
        </p:txBody>
      </p:sp>
      <p:pic>
        <p:nvPicPr>
          <p:cNvPr id="6" name="Google Shape;1075;p95">
            <a:extLst>
              <a:ext uri="{FF2B5EF4-FFF2-40B4-BE49-F238E27FC236}">
                <a16:creationId xmlns:a16="http://schemas.microsoft.com/office/drawing/2014/main" id="{57B3F196-2BDF-9B4B-8B95-88F9E813C0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882"/>
          <a:stretch/>
        </p:blipFill>
        <p:spPr>
          <a:xfrm>
            <a:off x="777838" y="1017713"/>
            <a:ext cx="7588327" cy="30606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76;p95">
            <a:extLst>
              <a:ext uri="{FF2B5EF4-FFF2-40B4-BE49-F238E27FC236}">
                <a16:creationId xmlns:a16="http://schemas.microsoft.com/office/drawing/2014/main" id="{61985E88-651E-C04D-B418-018E8ED23254}"/>
              </a:ext>
            </a:extLst>
          </p:cNvPr>
          <p:cNvSpPr txBox="1"/>
          <p:nvPr/>
        </p:nvSpPr>
        <p:spPr>
          <a:xfrm>
            <a:off x="311700" y="4031075"/>
            <a:ext cx="8520600" cy="11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Позволяет обучать более робастные представления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Иногда одна сеть, решающая несколько задач сразу достигает лучших результатов, чем несколько сетей по отдельности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Такие модели сложнее обучать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067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slides">
  <a:themeElements>
    <a:clrScheme name="Basic slid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AC50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Basic slide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asic slid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76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0AB0341-269B-4970-80E9-5003438D2C09}">
  <we:reference id="wa104380121" version="2.0.0.0" store="en-US" storeType="OMEX"/>
  <we:alternateReferences>
    <we:reference id="wa104380121" version="2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37556</TotalTime>
  <Words>3066</Words>
  <Application>Microsoft Macintosh PowerPoint</Application>
  <PresentationFormat>Custom</PresentationFormat>
  <Paragraphs>599</Paragraphs>
  <Slides>110</Slides>
  <Notes>105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0" baseType="lpstr">
      <vt:lpstr>Arial</vt:lpstr>
      <vt:lpstr>Calibri</vt:lpstr>
      <vt:lpstr>Calibri Light</vt:lpstr>
      <vt:lpstr>Helvetica Neue</vt:lpstr>
      <vt:lpstr>Helvetica Neue Light</vt:lpstr>
      <vt:lpstr>Microsoft Himalaya</vt:lpstr>
      <vt:lpstr>Montserrat</vt:lpstr>
      <vt:lpstr>Montserrat Medium</vt:lpstr>
      <vt:lpstr>SB Sans Display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 Design и  здравоохранение</vt:lpstr>
      <vt:lpstr>PowerPoint Presentation</vt:lpstr>
      <vt:lpstr>2006. Классификация 🐱/ 🐶  </vt:lpstr>
      <vt:lpstr>PowerPoint Presentation</vt:lpstr>
      <vt:lpstr>2014</vt:lpstr>
      <vt:lpstr>PowerPoint Presentation</vt:lpstr>
      <vt:lpstr>PowerPoint Presentation</vt:lpstr>
      <vt:lpstr>Face generation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 использовать 🤖🧠?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Сверточные слои</vt:lpstr>
      <vt:lpstr>PowerPoint Presentation</vt:lpstr>
      <vt:lpstr>GoogleNet (2014)</vt:lpstr>
      <vt:lpstr>PowerPoint Presentation</vt:lpstr>
      <vt:lpstr>Рекуррентные слои</vt:lpstr>
      <vt:lpstr>Рекуррентные слои</vt:lpstr>
      <vt:lpstr>PowerPoint Presentation</vt:lpstr>
      <vt:lpstr>Генеративно - состязательные сети</vt:lpstr>
      <vt:lpstr>PowerPoint Presentation</vt:lpstr>
      <vt:lpstr>PowerPoint Presentation</vt:lpstr>
      <vt:lpstr>ImageNet</vt:lpstr>
      <vt:lpstr>PowerPoint Presentation</vt:lpstr>
      <vt:lpstr>Данные для GPT-3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Генерация текста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Поиск по фотографии лица: FindFace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Выводы</vt:lpstr>
      <vt:lpstr>PowerPoint Presentation</vt:lpstr>
      <vt:lpstr>PowerPoint Presentation</vt:lpstr>
      <vt:lpstr>PowerPoint Presentation</vt:lpstr>
      <vt:lpstr>Зачем нужны GPU?</vt:lpstr>
      <vt:lpstr>PowerPoint Presentation</vt:lpstr>
      <vt:lpstr>On device AI</vt:lpstr>
      <vt:lpstr>PowerPoint Presentation</vt:lpstr>
      <vt:lpstr>USB accelerators </vt:lpstr>
      <vt:lpstr>😱 Сюжеты, возникающие при  обучении больших нейросетевых моделей.</vt:lpstr>
      <vt:lpstr>PowerPoint Presentation</vt:lpstr>
      <vt:lpstr>🎁 Large batch training</vt:lpstr>
      <vt:lpstr>Размер батча и время, затрачиваемое на одну эпоху.</vt:lpstr>
      <vt:lpstr>Просто так увеличить размер батча не получится.</vt:lpstr>
      <vt:lpstr>Просто так увеличить размер батча не получится.</vt:lpstr>
      <vt:lpstr>Просто так увеличить размер батча не получится.</vt:lpstr>
      <vt:lpstr>Просто так увеличить размер батча не получится.</vt:lpstr>
      <vt:lpstr>Как увеличивать размер батча?</vt:lpstr>
      <vt:lpstr>Как ещё увеличивать размер батча?</vt:lpstr>
      <vt:lpstr>Как ещё увеличивать размер батча? LARS.</vt:lpstr>
      <vt:lpstr>Как ещё увеличивать размер батча? LARS.</vt:lpstr>
      <vt:lpstr>Как ещё увеличивать размер батча?</vt:lpstr>
      <vt:lpstr>Как ещё увеличивать размер батча? LAMB.</vt:lpstr>
      <vt:lpstr>Как ещё увеличивать размер батча? LAMB.</vt:lpstr>
      <vt:lpstr>🔋 Gradient accumulation</vt:lpstr>
      <vt:lpstr>Идея аккумуляции градиента.</vt:lpstr>
      <vt:lpstr>Gradient accumulation</vt:lpstr>
      <vt:lpstr>🎮 Ссылки</vt:lpstr>
      <vt:lpstr>🎮 Ссылки. Gradient checkpointing.</vt:lpstr>
      <vt:lpstr>🎮 Ссылки. Activation quantization.</vt:lpstr>
      <vt:lpstr>🎮 Ссылки. Automatic Mixed Precision training.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efficiency</vt:lpstr>
      <vt:lpstr>Пожалуйста, поделитесь Вашим мнением о вебинаре:  Продвинутые методы CV. Сверточные нейронные сети  </vt:lpstr>
      <vt:lpstr>Multi-task Learning</vt:lpstr>
      <vt:lpstr>PowerPoint Presentation</vt:lpstr>
      <vt:lpstr>Assemble Line AI</vt:lpstr>
      <vt:lpstr>PowerPoint Presentation</vt:lpstr>
      <vt:lpstr>Автономный транспорт</vt:lpstr>
      <vt:lpstr>PowerPoint Presentation</vt:lpstr>
      <vt:lpstr>Scheduling in wireless networks</vt:lpstr>
      <vt:lpstr>PowerPoint Presentation</vt:lpstr>
      <vt:lpstr>Умный город</vt:lpstr>
      <vt:lpstr>Здравоохранение </vt:lpstr>
      <vt:lpstr>Стрим в сети 5g и аналитика в реальном времени.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Adversarial attacks on NLP models</dc:title>
  <dc:creator>User</dc:creator>
  <cp:lastModifiedBy>💎 🧠</cp:lastModifiedBy>
  <cp:revision>244</cp:revision>
  <dcterms:modified xsi:type="dcterms:W3CDTF">2022-11-21T14:53:33Z</dcterms:modified>
</cp:coreProperties>
</file>