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Inter Light"/>
      <p:regular r:id="rId17"/>
      <p:bold r:id="rId18"/>
    </p:embeddedFont>
    <p:embeddedFont>
      <p:font typeface="Inter"/>
      <p:regular r:id="rId19"/>
      <p:bold r:id="rId20"/>
    </p:embeddedFont>
    <p:embeddedFont>
      <p:font typeface="Helvetica Neue"/>
      <p:regular r:id="rId21"/>
      <p:bold r:id="rId22"/>
      <p:italic r:id="rId23"/>
      <p:boldItalic r:id="rId24"/>
    </p:embeddedFont>
    <p:embeddedFont>
      <p:font typeface="Helvetica Neue Light"/>
      <p:regular r:id="rId25"/>
      <p:bold r:id="rId26"/>
      <p:italic r:id="rId27"/>
      <p:boldItalic r:id="rId28"/>
    </p:embeddedFont>
    <p:embeddedFont>
      <p:font typeface="Inter Medium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1" roundtripDataSignature="AMtx7mhAyCGsvU6neGrvwgVqKrUw016X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A915236-A146-4F7E-9CFC-45BCFC248C60}">
  <a:tblStyle styleId="{EA915236-A146-4F7E-9CFC-45BCFC248C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-bold.fntdata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Light-bold.fntdata"/><Relationship Id="rId25" Type="http://schemas.openxmlformats.org/officeDocument/2006/relationships/font" Target="fonts/HelveticaNeueLight-regular.fntdata"/><Relationship Id="rId28" Type="http://schemas.openxmlformats.org/officeDocument/2006/relationships/font" Target="fonts/HelveticaNeueLight-boldItalic.fntdata"/><Relationship Id="rId27" Type="http://schemas.openxmlformats.org/officeDocument/2006/relationships/font" Target="fonts/HelveticaNeue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Inter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InterMedium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InterLight-regular.fntdata"/><Relationship Id="rId16" Type="http://schemas.openxmlformats.org/officeDocument/2006/relationships/slide" Target="slides/slide11.xml"/><Relationship Id="rId19" Type="http://schemas.openxmlformats.org/officeDocument/2006/relationships/font" Target="fonts/Inter-regular.fntdata"/><Relationship Id="rId18" Type="http://schemas.openxmlformats.org/officeDocument/2006/relationships/font" Target="fonts/Inter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3b1bc8bb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13b1bc8bb9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3b1bc8bb90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g13b1bc8bb90_2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3b1bc8bb90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g13b1bc8bb90_0_3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3b1bc8bb90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13b1bc8bb90_0_3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3b2e761e92_2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3b2e761e92_2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3b2e761e92_32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3b2e761e92_3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3b2e761e92_32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3b2e761e92_3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3b2e761e92_32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3b2e761e92_3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3b1bc8bb9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13b1bc8bb90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3b1bc8bb90_4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3b1bc8bb90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3671ab4cc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13671ab4cc9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37.png"/><Relationship Id="rId4" Type="http://schemas.openxmlformats.org/officeDocument/2006/relationships/image" Target="../media/image22.png"/><Relationship Id="rId5" Type="http://schemas.openxmlformats.org/officeDocument/2006/relationships/image" Target="../media/image21.png"/><Relationship Id="rId6" Type="http://schemas.openxmlformats.org/officeDocument/2006/relationships/image" Target="../media/image23.png"/><Relationship Id="rId7" Type="http://schemas.openxmlformats.org/officeDocument/2006/relationships/image" Target="../media/image10.png"/><Relationship Id="rId8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2.png"/><Relationship Id="rId3" Type="http://schemas.openxmlformats.org/officeDocument/2006/relationships/image" Target="../media/image45.png"/><Relationship Id="rId4" Type="http://schemas.openxmlformats.org/officeDocument/2006/relationships/image" Target="../media/image4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4.png"/><Relationship Id="rId3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9.png"/><Relationship Id="rId3" Type="http://schemas.openxmlformats.org/officeDocument/2006/relationships/image" Target="../media/image45.png"/><Relationship Id="rId4" Type="http://schemas.openxmlformats.org/officeDocument/2006/relationships/image" Target="../media/image4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6.png"/><Relationship Id="rId10" Type="http://schemas.openxmlformats.org/officeDocument/2006/relationships/hyperlink" Target="https://vk.com/airi_institute" TargetMode="External"/><Relationship Id="rId13" Type="http://schemas.openxmlformats.org/officeDocument/2006/relationships/image" Target="../media/image10.png"/><Relationship Id="rId12" Type="http://schemas.openxmlformats.org/officeDocument/2006/relationships/image" Target="../media/image55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www.youtube.com/c/AIRIInstitute" TargetMode="External"/><Relationship Id="rId3" Type="http://schemas.openxmlformats.org/officeDocument/2006/relationships/image" Target="../media/image48.png"/><Relationship Id="rId4" Type="http://schemas.openxmlformats.org/officeDocument/2006/relationships/hyperlink" Target="https://t.me/airi_research_institute" TargetMode="External"/><Relationship Id="rId9" Type="http://schemas.openxmlformats.org/officeDocument/2006/relationships/hyperlink" Target="https://ru.linkedin.com/company/artificial-intelligence-research-institute" TargetMode="External"/><Relationship Id="rId5" Type="http://schemas.openxmlformats.org/officeDocument/2006/relationships/image" Target="../media/image47.png"/><Relationship Id="rId6" Type="http://schemas.openxmlformats.org/officeDocument/2006/relationships/image" Target="../media/image53.png"/><Relationship Id="rId7" Type="http://schemas.openxmlformats.org/officeDocument/2006/relationships/hyperlink" Target="https://twitter.com/AIRI_inst" TargetMode="External"/><Relationship Id="rId8" Type="http://schemas.openxmlformats.org/officeDocument/2006/relationships/image" Target="../media/image5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Relationship Id="rId6" Type="http://schemas.openxmlformats.org/officeDocument/2006/relationships/image" Target="../media/image4.png"/><Relationship Id="rId7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19.png"/><Relationship Id="rId6" Type="http://schemas.openxmlformats.org/officeDocument/2006/relationships/image" Target="../media/image13.png"/><Relationship Id="rId7" Type="http://schemas.openxmlformats.org/officeDocument/2006/relationships/image" Target="../media/image10.png"/><Relationship Id="rId8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20.png"/><Relationship Id="rId8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37.png"/><Relationship Id="rId4" Type="http://schemas.openxmlformats.org/officeDocument/2006/relationships/image" Target="../media/image22.png"/><Relationship Id="rId5" Type="http://schemas.openxmlformats.org/officeDocument/2006/relationships/image" Target="../media/image21.png"/><Relationship Id="rId6" Type="http://schemas.openxmlformats.org/officeDocument/2006/relationships/image" Target="../media/image23.png"/><Relationship Id="rId7" Type="http://schemas.openxmlformats.org/officeDocument/2006/relationships/image" Target="../media/image10.png"/><Relationship Id="rId8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19.png"/><Relationship Id="rId6" Type="http://schemas.openxmlformats.org/officeDocument/2006/relationships/image" Target="../media/image13.png"/><Relationship Id="rId7" Type="http://schemas.openxmlformats.org/officeDocument/2006/relationships/image" Target="../media/image10.png"/><Relationship Id="rId8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20.png"/><Relationship Id="rId8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Инструкция 2">
  <p:cSld name="Инструкция 2">
    <p:bg>
      <p:bgPr>
        <a:solidFill>
          <a:schemeClr val="lt1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&#10;&#10;Автоматически созданное описание" id="7" name="Google Shape;7;p23"/>
          <p:cNvPicPr preferRelativeResize="0"/>
          <p:nvPr/>
        </p:nvPicPr>
        <p:blipFill rotWithShape="1">
          <a:blip r:embed="rId2">
            <a:alphaModFix/>
          </a:blip>
          <a:srcRect b="0" l="0" r="50000" t="30371"/>
          <a:stretch/>
        </p:blipFill>
        <p:spPr>
          <a:xfrm>
            <a:off x="0" y="2007850"/>
            <a:ext cx="6096000" cy="4775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3"/>
          <p:cNvSpPr txBox="1"/>
          <p:nvPr/>
        </p:nvSpPr>
        <p:spPr>
          <a:xfrm>
            <a:off x="6452240" y="2232923"/>
            <a:ext cx="5040000" cy="29238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Если текст слева сложно прочесть из-за того, что буквы дублируются и наезжают друг на друга, значит на компьютере не установлен шрифт Inter.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Файл с шрифтом был выслан вместе с этим шаблоном. Обязательно перезагрузите MS Office, чтобы все заработало.</a:t>
            </a:r>
            <a:br>
              <a:rPr b="0" i="0" lang="ru-RU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br>
              <a:rPr b="0" i="0" lang="ru-RU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ru-RU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Инструкции по установке шрифтов </a:t>
            </a:r>
            <a:br>
              <a:rPr b="0" i="0" lang="ru-RU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ru-RU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вы найдете в pdf «Установка шрифтов».</a:t>
            </a:r>
            <a:endParaRPr b="0" i="0" sz="1800" u="none" cap="none" strike="noStrike">
              <a:solidFill>
                <a:srgbClr val="3ED0B9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9;p2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1611" name="adj1"/>
            </a:avLst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3"/>
          <p:cNvSpPr txBox="1"/>
          <p:nvPr/>
        </p:nvSpPr>
        <p:spPr>
          <a:xfrm>
            <a:off x="695325" y="728663"/>
            <a:ext cx="10801350" cy="775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Перед работой с шаблоном проверьте, установлен ли </a:t>
            </a:r>
            <a:br>
              <a:rPr b="0" i="0" lang="ru-RU" sz="2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ru-RU" sz="2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у вас фирменный шрифт Inter</a:t>
            </a:r>
            <a:endParaRPr b="0" i="0" sz="28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" name="Google Shape;11;p23"/>
          <p:cNvSpPr txBox="1"/>
          <p:nvPr/>
        </p:nvSpPr>
        <p:spPr>
          <a:xfrm>
            <a:off x="6456675" y="5572435"/>
            <a:ext cx="503556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8296B0"/>
                </a:solidFill>
                <a:latin typeface="Inter"/>
                <a:ea typeface="Inter"/>
                <a:cs typeface="Inter"/>
                <a:sym typeface="Inter"/>
              </a:rPr>
              <a:t>Не забудьте удалить этот слайд </a:t>
            </a:r>
            <a:br>
              <a:rPr b="0" i="0" lang="ru-RU" sz="1800" u="none" cap="none" strike="noStrike">
                <a:solidFill>
                  <a:srgbClr val="8296B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ru-RU" sz="1800" u="none" cap="none" strike="noStrike">
                <a:solidFill>
                  <a:srgbClr val="8296B0"/>
                </a:solidFill>
                <a:latin typeface="Inter"/>
                <a:ea typeface="Inter"/>
                <a:cs typeface="Inter"/>
                <a:sym typeface="Inter"/>
              </a:rPr>
              <a:t>и предыдущие, если все получилось ☺</a:t>
            </a:r>
            <a:endParaRPr b="0" i="0" sz="1800" u="none" cap="none" strike="noStrike">
              <a:solidFill>
                <a:srgbClr val="8296B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4 (2 спикера)">
  <p:cSld name="Титульный слайд 4 (2 спикера)">
    <p:bg>
      <p:bgPr>
        <a:solidFill>
          <a:srgbClr val="F7F3ED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ИНСТРУКЦИИ</a:t>
            </a:r>
            <a:endParaRPr/>
          </a:p>
        </p:txBody>
      </p:sp>
      <p:sp>
        <p:nvSpPr>
          <p:cNvPr id="159" name="Google Shape;159;p32"/>
          <p:cNvSpPr txBox="1"/>
          <p:nvPr/>
        </p:nvSpPr>
        <p:spPr>
          <a:xfrm>
            <a:off x="3575720" y="-737435"/>
            <a:ext cx="3636442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Вариант обложки 4, 2 докладчика</a:t>
            </a:r>
            <a:endParaRPr/>
          </a:p>
        </p:txBody>
      </p:sp>
      <p:pic>
        <p:nvPicPr>
          <p:cNvPr id="160" name="Google Shape;16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72294" y="0"/>
            <a:ext cx="4421870" cy="78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99748" y="1955741"/>
            <a:ext cx="992252" cy="992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06424" y="2925214"/>
            <a:ext cx="515313" cy="515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56240" y="4410000"/>
            <a:ext cx="2448000" cy="24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8748499" y="0"/>
            <a:ext cx="1955741" cy="19557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32"/>
          <p:cNvGrpSpPr/>
          <p:nvPr/>
        </p:nvGrpSpPr>
        <p:grpSpPr>
          <a:xfrm>
            <a:off x="11695874" y="6377506"/>
            <a:ext cx="482400" cy="482400"/>
            <a:chOff x="11471364" y="986984"/>
            <a:chExt cx="482400" cy="482400"/>
          </a:xfrm>
        </p:grpSpPr>
        <p:cxnSp>
          <p:nvCxnSpPr>
            <p:cNvPr id="166" name="Google Shape;166;p32"/>
            <p:cNvCxnSpPr/>
            <p:nvPr/>
          </p:nvCxnSpPr>
          <p:spPr>
            <a:xfrm>
              <a:off x="11712564" y="986984"/>
              <a:ext cx="0" cy="482400"/>
            </a:xfrm>
            <a:prstGeom prst="straightConnector1">
              <a:avLst/>
            </a:prstGeom>
            <a:noFill/>
            <a:ln cap="flat" cmpd="sng" w="101600">
              <a:solidFill>
                <a:srgbClr val="1D51C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7" name="Google Shape;167;p32"/>
            <p:cNvCxnSpPr/>
            <p:nvPr/>
          </p:nvCxnSpPr>
          <p:spPr>
            <a:xfrm>
              <a:off x="11712564" y="976843"/>
              <a:ext cx="0" cy="482400"/>
            </a:xfrm>
            <a:prstGeom prst="straightConnector1">
              <a:avLst/>
            </a:prstGeom>
            <a:noFill/>
            <a:ln cap="flat" cmpd="sng" w="101600">
              <a:solidFill>
                <a:srgbClr val="1D51C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8" name="Google Shape;168;p32"/>
          <p:cNvSpPr txBox="1"/>
          <p:nvPr>
            <p:ph type="ctrTitle"/>
          </p:nvPr>
        </p:nvSpPr>
        <p:spPr>
          <a:xfrm>
            <a:off x="695325" y="3807624"/>
            <a:ext cx="5400675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9" name="Google Shape;169;p32"/>
          <p:cNvSpPr txBox="1"/>
          <p:nvPr>
            <p:ph idx="1" type="body"/>
          </p:nvPr>
        </p:nvSpPr>
        <p:spPr>
          <a:xfrm>
            <a:off x="695324" y="5147900"/>
            <a:ext cx="252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32"/>
          <p:cNvSpPr txBox="1"/>
          <p:nvPr>
            <p:ph idx="2" type="body"/>
          </p:nvPr>
        </p:nvSpPr>
        <p:spPr>
          <a:xfrm>
            <a:off x="695324" y="5661248"/>
            <a:ext cx="2520000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32"/>
          <p:cNvSpPr txBox="1"/>
          <p:nvPr>
            <p:ph idx="3" type="body"/>
          </p:nvPr>
        </p:nvSpPr>
        <p:spPr>
          <a:xfrm>
            <a:off x="3575720" y="5147900"/>
            <a:ext cx="252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32"/>
          <p:cNvSpPr txBox="1"/>
          <p:nvPr>
            <p:ph idx="4" type="body"/>
          </p:nvPr>
        </p:nvSpPr>
        <p:spPr>
          <a:xfrm>
            <a:off x="3575720" y="5661248"/>
            <a:ext cx="2520000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3" name="Google Shape;173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8278" y="703612"/>
            <a:ext cx="2010092" cy="612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91268" y="703612"/>
            <a:ext cx="2004497" cy="6122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" name="Google Shape;175;p32"/>
          <p:cNvGrpSpPr/>
          <p:nvPr/>
        </p:nvGrpSpPr>
        <p:grpSpPr>
          <a:xfrm rot="2700000">
            <a:off x="3030411" y="883717"/>
            <a:ext cx="252000" cy="252000"/>
            <a:chOff x="1045009" y="1315823"/>
            <a:chExt cx="252000" cy="252000"/>
          </a:xfrm>
        </p:grpSpPr>
        <p:cxnSp>
          <p:nvCxnSpPr>
            <p:cNvPr id="176" name="Google Shape;176;p32"/>
            <p:cNvCxnSpPr/>
            <p:nvPr/>
          </p:nvCxnSpPr>
          <p:spPr>
            <a:xfrm>
              <a:off x="1171009" y="1315823"/>
              <a:ext cx="0" cy="2520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7" name="Google Shape;177;p32"/>
            <p:cNvCxnSpPr/>
            <p:nvPr/>
          </p:nvCxnSpPr>
          <p:spPr>
            <a:xfrm>
              <a:off x="1171009" y="1315823"/>
              <a:ext cx="0" cy="252000"/>
            </a:xfrm>
            <a:prstGeom prst="straightConnector1">
              <a:avLst/>
            </a:prstGeom>
            <a:noFill/>
            <a:ln cap="flat" cmpd="sng" w="12700">
              <a:solidFill>
                <a:srgbClr val="151A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bg>
      <p:bgPr>
        <a:solidFill>
          <a:srgbClr val="F7F3ED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/>
          <p:nvPr/>
        </p:nvSpPr>
        <p:spPr>
          <a:xfrm>
            <a:off x="3575720" y="-737435"/>
            <a:ext cx="3888432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Пример слайда с содержанием презентации.</a:t>
            </a:r>
            <a:endParaRPr/>
          </a:p>
        </p:txBody>
      </p:sp>
      <p:sp>
        <p:nvSpPr>
          <p:cNvPr id="180" name="Google Shape;180;p33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ИНСТРУКЦИИ</a:t>
            </a:r>
            <a:endParaRPr/>
          </a:p>
        </p:txBody>
      </p:sp>
      <p:sp>
        <p:nvSpPr>
          <p:cNvPr id="181" name="Google Shape;181;p33"/>
          <p:cNvSpPr txBox="1"/>
          <p:nvPr>
            <p:ph type="title"/>
          </p:nvPr>
        </p:nvSpPr>
        <p:spPr>
          <a:xfrm>
            <a:off x="695325" y="1464460"/>
            <a:ext cx="3960515" cy="73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 Medium"/>
              <a:buNone/>
              <a:defRPr b="0" i="0" sz="48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2" name="Google Shape;182;p33"/>
          <p:cNvSpPr/>
          <p:nvPr/>
        </p:nvSpPr>
        <p:spPr>
          <a:xfrm>
            <a:off x="695325" y="2504682"/>
            <a:ext cx="1676741" cy="108000"/>
          </a:xfrm>
          <a:prstGeom prst="rect">
            <a:avLst/>
          </a:prstGeom>
          <a:solidFill>
            <a:srgbClr val="3ED0B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">
  <p:cSld name="Section divider">
    <p:bg>
      <p:bgPr>
        <a:solidFill>
          <a:srgbClr val="F2EEE9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4"/>
          <p:cNvSpPr txBox="1"/>
          <p:nvPr/>
        </p:nvSpPr>
        <p:spPr>
          <a:xfrm>
            <a:off x="3575720" y="-737435"/>
            <a:ext cx="38884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Разделитель с названием раздела.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Номер раздела можно указать по желанию</a:t>
            </a:r>
            <a:r>
              <a:rPr lang="ru-RU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86" name="Google Shape;186;p34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ИНСТРУКЦИИ</a:t>
            </a:r>
            <a:endParaRPr/>
          </a:p>
        </p:txBody>
      </p:sp>
      <p:sp>
        <p:nvSpPr>
          <p:cNvPr id="187" name="Google Shape;187;p34"/>
          <p:cNvSpPr txBox="1"/>
          <p:nvPr>
            <p:ph type="title"/>
          </p:nvPr>
        </p:nvSpPr>
        <p:spPr>
          <a:xfrm>
            <a:off x="695325" y="3059668"/>
            <a:ext cx="826240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"/>
              <a:buNone/>
              <a:defRPr b="0" i="0" sz="4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8" name="Google Shape;188;p34"/>
          <p:cNvSpPr/>
          <p:nvPr/>
        </p:nvSpPr>
        <p:spPr>
          <a:xfrm>
            <a:off x="695325" y="2504682"/>
            <a:ext cx="1676741" cy="108000"/>
          </a:xfrm>
          <a:prstGeom prst="rect">
            <a:avLst/>
          </a:prstGeom>
          <a:solidFill>
            <a:srgbClr val="3ED0B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4"/>
          <p:cNvSpPr txBox="1"/>
          <p:nvPr>
            <p:ph idx="1" type="body"/>
          </p:nvPr>
        </p:nvSpPr>
        <p:spPr>
          <a:xfrm>
            <a:off x="695325" y="728663"/>
            <a:ext cx="1676741" cy="138742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 (1)">
  <p:cSld name="Highlight (1)">
    <p:bg>
      <p:bgPr>
        <a:solidFill>
          <a:srgbClr val="3ED0B9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/>
          <p:nvPr/>
        </p:nvSpPr>
        <p:spPr>
          <a:xfrm>
            <a:off x="695325" y="728663"/>
            <a:ext cx="1676741" cy="108000"/>
          </a:xfrm>
          <a:prstGeom prst="rect">
            <a:avLst/>
          </a:prstGeom>
          <a:solidFill>
            <a:srgbClr val="9488F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8654" y="0"/>
            <a:ext cx="2134013" cy="2134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95874" y="0"/>
            <a:ext cx="496126" cy="515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8654" y="4179305"/>
            <a:ext cx="4862533" cy="267869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5"/>
          <p:cNvSpPr txBox="1"/>
          <p:nvPr>
            <p:ph type="title"/>
          </p:nvPr>
        </p:nvSpPr>
        <p:spPr>
          <a:xfrm>
            <a:off x="695325" y="1253331"/>
            <a:ext cx="812529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"/>
              <a:buNone/>
              <a:defRPr b="0" i="0" sz="4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 (2)">
  <p:cSld name="Highlight (2)">
    <p:bg>
      <p:bgPr>
        <a:solidFill>
          <a:srgbClr val="9488F9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7634921" y="0"/>
            <a:ext cx="1964267" cy="19642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6"/>
          <p:cNvSpPr/>
          <p:nvPr/>
        </p:nvSpPr>
        <p:spPr>
          <a:xfrm>
            <a:off x="695325" y="728663"/>
            <a:ext cx="1676741" cy="108000"/>
          </a:xfrm>
          <a:prstGeom prst="rect">
            <a:avLst/>
          </a:prstGeom>
          <a:solidFill>
            <a:srgbClr val="FFCF2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6"/>
          <p:cNvSpPr txBox="1"/>
          <p:nvPr>
            <p:ph type="title"/>
          </p:nvPr>
        </p:nvSpPr>
        <p:spPr>
          <a:xfrm>
            <a:off x="695325" y="1253331"/>
            <a:ext cx="812529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"/>
              <a:buNone/>
              <a:defRPr b="0" i="0" sz="4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00" name="Google Shape;20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95200" y="0"/>
            <a:ext cx="496800" cy="49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6000" y="4909725"/>
            <a:ext cx="4536000" cy="194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 (3)">
  <p:cSld name="Highlight (3)">
    <p:bg>
      <p:bgPr>
        <a:solidFill>
          <a:srgbClr val="50C0FF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/>
          <p:nvPr/>
        </p:nvSpPr>
        <p:spPr>
          <a:xfrm>
            <a:off x="695325" y="728663"/>
            <a:ext cx="1676741" cy="108000"/>
          </a:xfrm>
          <a:prstGeom prst="rect">
            <a:avLst/>
          </a:prstGeom>
          <a:solidFill>
            <a:srgbClr val="1D51C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8654" y="0"/>
            <a:ext cx="2134013" cy="2134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95874" y="0"/>
            <a:ext cx="496126" cy="515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8926" y="4196239"/>
            <a:ext cx="4862533" cy="267869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7"/>
          <p:cNvSpPr txBox="1"/>
          <p:nvPr>
            <p:ph type="title"/>
          </p:nvPr>
        </p:nvSpPr>
        <p:spPr>
          <a:xfrm>
            <a:off x="695325" y="1253331"/>
            <a:ext cx="812529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"/>
              <a:buNone/>
              <a:defRPr b="0" i="0" sz="4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1 column">
  <p:cSld name="Text 1 column">
    <p:bg>
      <p:bgPr>
        <a:solidFill>
          <a:schemeClr val="lt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6655" y="6434970"/>
            <a:ext cx="900000" cy="27411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8"/>
          <p:cNvSpPr txBox="1"/>
          <p:nvPr>
            <p:ph type="title"/>
          </p:nvPr>
        </p:nvSpPr>
        <p:spPr>
          <a:xfrm>
            <a:off x="695325" y="728663"/>
            <a:ext cx="1080135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b="0" i="0" sz="2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1" name="Google Shape;211;p38"/>
          <p:cNvSpPr txBox="1"/>
          <p:nvPr>
            <p:ph idx="12" type="sldNum"/>
          </p:nvPr>
        </p:nvSpPr>
        <p:spPr>
          <a:xfrm>
            <a:off x="8465643" y="6508134"/>
            <a:ext cx="600455" cy="1231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12" name="Google Shape;212;p38"/>
          <p:cNvSpPr txBox="1"/>
          <p:nvPr>
            <p:ph idx="1" type="body"/>
          </p:nvPr>
        </p:nvSpPr>
        <p:spPr>
          <a:xfrm>
            <a:off x="695325" y="1809338"/>
            <a:ext cx="10801350" cy="4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3" name="Google Shape;21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6675" y="6432249"/>
            <a:ext cx="900000" cy="2748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38"/>
          <p:cNvGrpSpPr/>
          <p:nvPr/>
        </p:nvGrpSpPr>
        <p:grpSpPr>
          <a:xfrm rot="2700000">
            <a:off x="10349956" y="6517979"/>
            <a:ext cx="103418" cy="103418"/>
            <a:chOff x="1045009" y="1315823"/>
            <a:chExt cx="252000" cy="252000"/>
          </a:xfrm>
        </p:grpSpPr>
        <p:cxnSp>
          <p:nvCxnSpPr>
            <p:cNvPr id="215" name="Google Shape;215;p38"/>
            <p:cNvCxnSpPr/>
            <p:nvPr/>
          </p:nvCxnSpPr>
          <p:spPr>
            <a:xfrm>
              <a:off x="1171009" y="1315823"/>
              <a:ext cx="0" cy="2520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6" name="Google Shape;216;p38"/>
            <p:cNvCxnSpPr/>
            <p:nvPr/>
          </p:nvCxnSpPr>
          <p:spPr>
            <a:xfrm>
              <a:off x="1171009" y="1315823"/>
              <a:ext cx="0" cy="252000"/>
            </a:xfrm>
            <a:prstGeom prst="straightConnector1">
              <a:avLst/>
            </a:prstGeom>
            <a:noFill/>
            <a:ln cap="flat" cmpd="sng" w="12700">
              <a:solidFill>
                <a:srgbClr val="151A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2 columns">
  <p:cSld name="Text 2 columns"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 txBox="1"/>
          <p:nvPr>
            <p:ph type="title"/>
          </p:nvPr>
        </p:nvSpPr>
        <p:spPr>
          <a:xfrm>
            <a:off x="695325" y="728663"/>
            <a:ext cx="1080135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b="0" i="0" sz="2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9" name="Google Shape;219;p39"/>
          <p:cNvSpPr txBox="1"/>
          <p:nvPr>
            <p:ph idx="1" type="body"/>
          </p:nvPr>
        </p:nvSpPr>
        <p:spPr>
          <a:xfrm>
            <a:off x="695324" y="1809338"/>
            <a:ext cx="5040000" cy="4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0" name="Google Shape;220;p39"/>
          <p:cNvSpPr txBox="1"/>
          <p:nvPr>
            <p:ph idx="2" type="body"/>
          </p:nvPr>
        </p:nvSpPr>
        <p:spPr>
          <a:xfrm>
            <a:off x="6456675" y="1809338"/>
            <a:ext cx="5040000" cy="4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21" name="Google Shape;221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6655" y="6434970"/>
            <a:ext cx="900000" cy="27411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9"/>
          <p:cNvSpPr txBox="1"/>
          <p:nvPr>
            <p:ph idx="12" type="sldNum"/>
          </p:nvPr>
        </p:nvSpPr>
        <p:spPr>
          <a:xfrm>
            <a:off x="8465643" y="6508134"/>
            <a:ext cx="600455" cy="1231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23" name="Google Shape;22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6675" y="6432249"/>
            <a:ext cx="900000" cy="2748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39"/>
          <p:cNvGrpSpPr/>
          <p:nvPr/>
        </p:nvGrpSpPr>
        <p:grpSpPr>
          <a:xfrm rot="2700000">
            <a:off x="10349956" y="6517979"/>
            <a:ext cx="103418" cy="103418"/>
            <a:chOff x="1045009" y="1315823"/>
            <a:chExt cx="252000" cy="252000"/>
          </a:xfrm>
        </p:grpSpPr>
        <p:cxnSp>
          <p:nvCxnSpPr>
            <p:cNvPr id="225" name="Google Shape;225;p39"/>
            <p:cNvCxnSpPr/>
            <p:nvPr/>
          </p:nvCxnSpPr>
          <p:spPr>
            <a:xfrm>
              <a:off x="1171009" y="1315823"/>
              <a:ext cx="0" cy="2520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6" name="Google Shape;226;p39"/>
            <p:cNvCxnSpPr/>
            <p:nvPr/>
          </p:nvCxnSpPr>
          <p:spPr>
            <a:xfrm>
              <a:off x="1171009" y="1315823"/>
              <a:ext cx="0" cy="252000"/>
            </a:xfrm>
            <a:prstGeom prst="straightConnector1">
              <a:avLst/>
            </a:prstGeom>
            <a:noFill/>
            <a:ln cap="flat" cmpd="sng" w="12700">
              <a:solidFill>
                <a:srgbClr val="151A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3 columns">
  <p:cSld name="Text 3 columns"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 txBox="1"/>
          <p:nvPr>
            <p:ph type="title"/>
          </p:nvPr>
        </p:nvSpPr>
        <p:spPr>
          <a:xfrm>
            <a:off x="695325" y="728663"/>
            <a:ext cx="1080135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b="0" i="0" sz="2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9" name="Google Shape;229;p40"/>
          <p:cNvSpPr txBox="1"/>
          <p:nvPr>
            <p:ph idx="1" type="body"/>
          </p:nvPr>
        </p:nvSpPr>
        <p:spPr>
          <a:xfrm>
            <a:off x="695324" y="1809338"/>
            <a:ext cx="3240000" cy="4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40"/>
          <p:cNvSpPr txBox="1"/>
          <p:nvPr>
            <p:ph idx="2" type="body"/>
          </p:nvPr>
        </p:nvSpPr>
        <p:spPr>
          <a:xfrm>
            <a:off x="4475999" y="1809338"/>
            <a:ext cx="3240000" cy="4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40"/>
          <p:cNvSpPr txBox="1"/>
          <p:nvPr>
            <p:ph idx="3" type="body"/>
          </p:nvPr>
        </p:nvSpPr>
        <p:spPr>
          <a:xfrm>
            <a:off x="8256675" y="1809338"/>
            <a:ext cx="3240000" cy="4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32" name="Google Shape;232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6655" y="6434970"/>
            <a:ext cx="900000" cy="27411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0"/>
          <p:cNvSpPr txBox="1"/>
          <p:nvPr>
            <p:ph idx="12" type="sldNum"/>
          </p:nvPr>
        </p:nvSpPr>
        <p:spPr>
          <a:xfrm>
            <a:off x="8465643" y="6508134"/>
            <a:ext cx="600455" cy="1231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34" name="Google Shape;23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6675" y="6432249"/>
            <a:ext cx="900000" cy="2748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5" name="Google Shape;235;p40"/>
          <p:cNvGrpSpPr/>
          <p:nvPr/>
        </p:nvGrpSpPr>
        <p:grpSpPr>
          <a:xfrm rot="2700000">
            <a:off x="10349956" y="6517979"/>
            <a:ext cx="103418" cy="103418"/>
            <a:chOff x="1045009" y="1315823"/>
            <a:chExt cx="252000" cy="252000"/>
          </a:xfrm>
        </p:grpSpPr>
        <p:cxnSp>
          <p:nvCxnSpPr>
            <p:cNvPr id="236" name="Google Shape;236;p40"/>
            <p:cNvCxnSpPr/>
            <p:nvPr/>
          </p:nvCxnSpPr>
          <p:spPr>
            <a:xfrm>
              <a:off x="1171009" y="1315823"/>
              <a:ext cx="0" cy="2520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7" name="Google Shape;237;p40"/>
            <p:cNvCxnSpPr/>
            <p:nvPr/>
          </p:nvCxnSpPr>
          <p:spPr>
            <a:xfrm>
              <a:off x="1171009" y="1315823"/>
              <a:ext cx="0" cy="252000"/>
            </a:xfrm>
            <a:prstGeom prst="straightConnector1">
              <a:avLst/>
            </a:prstGeom>
            <a:noFill/>
            <a:ln cap="flat" cmpd="sng" w="12700">
              <a:solidFill>
                <a:srgbClr val="151A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">
  <p:cSld name="Text ">
    <p:bg>
      <p:bgPr>
        <a:solidFill>
          <a:schemeClr val="lt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 txBox="1"/>
          <p:nvPr>
            <p:ph type="title"/>
          </p:nvPr>
        </p:nvSpPr>
        <p:spPr>
          <a:xfrm>
            <a:off x="695325" y="728663"/>
            <a:ext cx="1080135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b="0" i="0" sz="2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40" name="Google Shape;240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6655" y="6434970"/>
            <a:ext cx="900000" cy="27411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1"/>
          <p:cNvSpPr txBox="1"/>
          <p:nvPr>
            <p:ph idx="12" type="sldNum"/>
          </p:nvPr>
        </p:nvSpPr>
        <p:spPr>
          <a:xfrm>
            <a:off x="8465643" y="6508134"/>
            <a:ext cx="600455" cy="1231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42" name="Google Shape;24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6675" y="6432249"/>
            <a:ext cx="900000" cy="2748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" name="Google Shape;243;p41"/>
          <p:cNvGrpSpPr/>
          <p:nvPr/>
        </p:nvGrpSpPr>
        <p:grpSpPr>
          <a:xfrm rot="2700000">
            <a:off x="10349956" y="6517979"/>
            <a:ext cx="103418" cy="103418"/>
            <a:chOff x="1045009" y="1315823"/>
            <a:chExt cx="252000" cy="252000"/>
          </a:xfrm>
        </p:grpSpPr>
        <p:cxnSp>
          <p:nvCxnSpPr>
            <p:cNvPr id="244" name="Google Shape;244;p41"/>
            <p:cNvCxnSpPr/>
            <p:nvPr/>
          </p:nvCxnSpPr>
          <p:spPr>
            <a:xfrm>
              <a:off x="1171009" y="1315823"/>
              <a:ext cx="0" cy="2520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5" name="Google Shape;245;p41"/>
            <p:cNvCxnSpPr/>
            <p:nvPr/>
          </p:nvCxnSpPr>
          <p:spPr>
            <a:xfrm>
              <a:off x="1171009" y="1315823"/>
              <a:ext cx="0" cy="252000"/>
            </a:xfrm>
            <a:prstGeom prst="straightConnector1">
              <a:avLst/>
            </a:prstGeom>
            <a:noFill/>
            <a:ln cap="flat" cmpd="sng" w="12700">
              <a:solidFill>
                <a:srgbClr val="151A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Инструкция 1">
  <p:cSld name="Инструкция 1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9166" y="728663"/>
            <a:ext cx="7081918" cy="559913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4"/>
          <p:cNvSpPr txBox="1"/>
          <p:nvPr/>
        </p:nvSpPr>
        <p:spPr>
          <a:xfrm>
            <a:off x="695325" y="728663"/>
            <a:ext cx="1080135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Как устроен шаблон</a:t>
            </a:r>
            <a:endParaRPr/>
          </a:p>
        </p:txBody>
      </p:sp>
      <p:sp>
        <p:nvSpPr>
          <p:cNvPr id="15" name="Google Shape;15;p24"/>
          <p:cNvSpPr txBox="1"/>
          <p:nvPr/>
        </p:nvSpPr>
        <p:spPr>
          <a:xfrm>
            <a:off x="687821" y="1583523"/>
            <a:ext cx="3211611" cy="20467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Создавайте новые слайды </a:t>
            </a:r>
            <a:br>
              <a:rPr b="0" i="0" lang="ru-RU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ru-RU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и применяйте к ним правильный стиль. 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Для этого нужно к каждому слайду применить опреде-ленный тип макета с помощью раздела «Макет» (вкладка меню «Главная»)</a:t>
            </a:r>
            <a:endParaRPr/>
          </a:p>
        </p:txBody>
      </p:sp>
      <p:sp>
        <p:nvSpPr>
          <p:cNvPr id="16" name="Google Shape;16;p2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1611" name="adj1"/>
            </a:avLst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4"/>
          <p:cNvSpPr txBox="1"/>
          <p:nvPr/>
        </p:nvSpPr>
        <p:spPr>
          <a:xfrm>
            <a:off x="983432" y="4131562"/>
            <a:ext cx="29160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Титульные слайды на выбор</a:t>
            </a:r>
            <a:endParaRPr/>
          </a:p>
        </p:txBody>
      </p:sp>
      <p:sp>
        <p:nvSpPr>
          <p:cNvPr id="18" name="Google Shape;18;p24"/>
          <p:cNvSpPr txBox="1"/>
          <p:nvPr/>
        </p:nvSpPr>
        <p:spPr>
          <a:xfrm>
            <a:off x="983432" y="4463997"/>
            <a:ext cx="29160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Слайд для содержания презентации</a:t>
            </a:r>
            <a:endParaRPr/>
          </a:p>
        </p:txBody>
      </p:sp>
      <p:sp>
        <p:nvSpPr>
          <p:cNvPr id="19" name="Google Shape;19;p24"/>
          <p:cNvSpPr txBox="1"/>
          <p:nvPr/>
        </p:nvSpPr>
        <p:spPr>
          <a:xfrm>
            <a:off x="983432" y="4796432"/>
            <a:ext cx="29160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Слайд-разделитель</a:t>
            </a:r>
            <a:endParaRPr/>
          </a:p>
        </p:txBody>
      </p:sp>
      <p:sp>
        <p:nvSpPr>
          <p:cNvPr id="20" name="Google Shape;20;p24"/>
          <p:cNvSpPr txBox="1"/>
          <p:nvPr/>
        </p:nvSpPr>
        <p:spPr>
          <a:xfrm>
            <a:off x="983432" y="5128867"/>
            <a:ext cx="29160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Слайд для важной фразы или вывода</a:t>
            </a:r>
            <a:endParaRPr/>
          </a:p>
        </p:txBody>
      </p:sp>
      <p:sp>
        <p:nvSpPr>
          <p:cNvPr id="21" name="Google Shape;21;p24"/>
          <p:cNvSpPr txBox="1"/>
          <p:nvPr/>
        </p:nvSpPr>
        <p:spPr>
          <a:xfrm>
            <a:off x="983432" y="5461302"/>
            <a:ext cx="291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Текстовые слайды для основного контента презентации</a:t>
            </a:r>
            <a:endParaRPr/>
          </a:p>
        </p:txBody>
      </p:sp>
      <p:sp>
        <p:nvSpPr>
          <p:cNvPr id="22" name="Google Shape;22;p24"/>
          <p:cNvSpPr txBox="1"/>
          <p:nvPr/>
        </p:nvSpPr>
        <p:spPr>
          <a:xfrm>
            <a:off x="983432" y="5978403"/>
            <a:ext cx="291600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Закрывающий слайд</a:t>
            </a:r>
            <a:endParaRPr/>
          </a:p>
        </p:txBody>
      </p:sp>
      <p:sp>
        <p:nvSpPr>
          <p:cNvPr id="23" name="Google Shape;23;p24"/>
          <p:cNvSpPr/>
          <p:nvPr/>
        </p:nvSpPr>
        <p:spPr>
          <a:xfrm>
            <a:off x="695325" y="4131562"/>
            <a:ext cx="180000" cy="180000"/>
          </a:xfrm>
          <a:prstGeom prst="rect">
            <a:avLst/>
          </a:prstGeom>
          <a:solidFill>
            <a:srgbClr val="3ED0B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  <a:endParaRPr/>
          </a:p>
        </p:txBody>
      </p:sp>
      <p:sp>
        <p:nvSpPr>
          <p:cNvPr id="24" name="Google Shape;24;p24"/>
          <p:cNvSpPr/>
          <p:nvPr/>
        </p:nvSpPr>
        <p:spPr>
          <a:xfrm>
            <a:off x="695325" y="4463997"/>
            <a:ext cx="180000" cy="1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endParaRPr/>
          </a:p>
        </p:txBody>
      </p:sp>
      <p:sp>
        <p:nvSpPr>
          <p:cNvPr id="25" name="Google Shape;25;p24"/>
          <p:cNvSpPr/>
          <p:nvPr/>
        </p:nvSpPr>
        <p:spPr>
          <a:xfrm>
            <a:off x="695325" y="4796432"/>
            <a:ext cx="1800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/>
          </a:p>
        </p:txBody>
      </p:sp>
      <p:sp>
        <p:nvSpPr>
          <p:cNvPr id="26" name="Google Shape;26;p24"/>
          <p:cNvSpPr/>
          <p:nvPr/>
        </p:nvSpPr>
        <p:spPr>
          <a:xfrm>
            <a:off x="695325" y="5128867"/>
            <a:ext cx="180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4</a:t>
            </a:r>
            <a:endParaRPr/>
          </a:p>
        </p:txBody>
      </p:sp>
      <p:sp>
        <p:nvSpPr>
          <p:cNvPr id="27" name="Google Shape;27;p24"/>
          <p:cNvSpPr/>
          <p:nvPr/>
        </p:nvSpPr>
        <p:spPr>
          <a:xfrm>
            <a:off x="695325" y="5461302"/>
            <a:ext cx="180000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5</a:t>
            </a:r>
            <a:endParaRPr/>
          </a:p>
        </p:txBody>
      </p:sp>
      <p:sp>
        <p:nvSpPr>
          <p:cNvPr id="28" name="Google Shape;28;p24"/>
          <p:cNvSpPr/>
          <p:nvPr/>
        </p:nvSpPr>
        <p:spPr>
          <a:xfrm>
            <a:off x="695325" y="5978403"/>
            <a:ext cx="180000" cy="180000"/>
          </a:xfrm>
          <a:prstGeom prst="rect">
            <a:avLst/>
          </a:prstGeom>
          <a:solidFill>
            <a:srgbClr val="FF76E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6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 type="blank">
  <p:cSld name="BLANK">
    <p:bg>
      <p:bgPr>
        <a:solidFill>
          <a:schemeClr val="lt1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06655" y="6434970"/>
            <a:ext cx="900000" cy="274113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2"/>
          <p:cNvSpPr txBox="1"/>
          <p:nvPr>
            <p:ph idx="12" type="sldNum"/>
          </p:nvPr>
        </p:nvSpPr>
        <p:spPr>
          <a:xfrm>
            <a:off x="8465643" y="6508134"/>
            <a:ext cx="600455" cy="1231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49" name="Google Shape;24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6675" y="6432249"/>
            <a:ext cx="900000" cy="2748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0" name="Google Shape;250;p42"/>
          <p:cNvGrpSpPr/>
          <p:nvPr/>
        </p:nvGrpSpPr>
        <p:grpSpPr>
          <a:xfrm rot="2700000">
            <a:off x="10349956" y="6517979"/>
            <a:ext cx="103418" cy="103418"/>
            <a:chOff x="1045009" y="1315823"/>
            <a:chExt cx="252000" cy="252000"/>
          </a:xfrm>
        </p:grpSpPr>
        <p:cxnSp>
          <p:nvCxnSpPr>
            <p:cNvPr id="251" name="Google Shape;251;p42"/>
            <p:cNvCxnSpPr/>
            <p:nvPr/>
          </p:nvCxnSpPr>
          <p:spPr>
            <a:xfrm>
              <a:off x="1171009" y="1315823"/>
              <a:ext cx="0" cy="2520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2" name="Google Shape;252;p42"/>
            <p:cNvCxnSpPr/>
            <p:nvPr/>
          </p:nvCxnSpPr>
          <p:spPr>
            <a:xfrm>
              <a:off x="1171009" y="1315823"/>
              <a:ext cx="0" cy="252000"/>
            </a:xfrm>
            <a:prstGeom prst="straightConnector1">
              <a:avLst/>
            </a:prstGeom>
            <a:noFill/>
            <a:ln cap="flat" cmpd="sng" w="12700">
              <a:solidFill>
                <a:srgbClr val="151A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ключительный слайд">
  <p:cSld name="Заключительный слайд">
    <p:bg>
      <p:bgPr>
        <a:solidFill>
          <a:schemeClr val="lt1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43"/>
          <p:cNvSpPr txBox="1"/>
          <p:nvPr/>
        </p:nvSpPr>
        <p:spPr>
          <a:xfrm>
            <a:off x="7563384" y="4583549"/>
            <a:ext cx="1232710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u="sng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AIRI Institute</a:t>
            </a: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56" name="Google Shape;25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8696" y="4553659"/>
            <a:ext cx="306000" cy="3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3"/>
          <p:cNvSpPr txBox="1"/>
          <p:nvPr/>
        </p:nvSpPr>
        <p:spPr>
          <a:xfrm>
            <a:off x="7563384" y="3646635"/>
            <a:ext cx="2115964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u="sng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airi_research_institute</a:t>
            </a: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58" name="Google Shape;258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68060" y="3616745"/>
            <a:ext cx="306000" cy="30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68060" y="5022116"/>
            <a:ext cx="306000" cy="3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3"/>
          <p:cNvSpPr txBox="1"/>
          <p:nvPr/>
        </p:nvSpPr>
        <p:spPr>
          <a:xfrm>
            <a:off x="7563384" y="5052006"/>
            <a:ext cx="836768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u="sng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AIRI_inst</a:t>
            </a: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61" name="Google Shape;261;p4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68914" y="5490574"/>
            <a:ext cx="306000" cy="3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3"/>
          <p:cNvSpPr txBox="1"/>
          <p:nvPr/>
        </p:nvSpPr>
        <p:spPr>
          <a:xfrm>
            <a:off x="7563384" y="5520464"/>
            <a:ext cx="379591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u="sng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artificial-intelligence-research-institute</a:t>
            </a: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263" name="Google Shape;263;p43"/>
          <p:cNvGrpSpPr/>
          <p:nvPr/>
        </p:nvGrpSpPr>
        <p:grpSpPr>
          <a:xfrm>
            <a:off x="7068061" y="1058004"/>
            <a:ext cx="3422412" cy="1325524"/>
            <a:chOff x="6848271" y="1197070"/>
            <a:chExt cx="3422412" cy="1325524"/>
          </a:xfrm>
        </p:grpSpPr>
        <p:sp>
          <p:nvSpPr>
            <p:cNvPr id="264" name="Google Shape;264;p43"/>
            <p:cNvSpPr txBox="1"/>
            <p:nvPr/>
          </p:nvSpPr>
          <p:spPr>
            <a:xfrm>
              <a:off x="6848271" y="1197070"/>
              <a:ext cx="3422412" cy="861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Artificial Intelligence</a:t>
              </a:r>
              <a:br>
                <a:rPr lang="ru-RU" sz="2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</a:br>
              <a:r>
                <a:rPr lang="ru-RU" sz="2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Research Institute</a:t>
              </a:r>
              <a:endPara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65" name="Google Shape;265;p43"/>
            <p:cNvSpPr txBox="1"/>
            <p:nvPr/>
          </p:nvSpPr>
          <p:spPr>
            <a:xfrm>
              <a:off x="6848271" y="2276373"/>
              <a:ext cx="660437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airi.net</a:t>
              </a:r>
              <a:endPara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266" name="Google Shape;266;p43"/>
          <p:cNvSpPr txBox="1"/>
          <p:nvPr/>
        </p:nvSpPr>
        <p:spPr>
          <a:xfrm>
            <a:off x="7563384" y="4115092"/>
            <a:ext cx="1232710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u="sng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AIRI Institute</a:t>
            </a: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67" name="Google Shape;267;p4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072740" y="4085202"/>
            <a:ext cx="306000" cy="30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262511" y="2465809"/>
            <a:ext cx="3544786" cy="3544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280433" y="1058004"/>
            <a:ext cx="3193093" cy="972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1">
  <p:cSld name="Титульный слайд 1">
    <p:bg>
      <p:bgPr>
        <a:solidFill>
          <a:srgbClr val="F7F3ED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8278" y="703612"/>
            <a:ext cx="2010092" cy="612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1268" y="703612"/>
            <a:ext cx="2004497" cy="612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4810" y="239"/>
            <a:ext cx="4421870" cy="78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83652" y="0"/>
            <a:ext cx="2448000" cy="24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85426" y="4497830"/>
            <a:ext cx="3420000" cy="1884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35;p25"/>
          <p:cNvGrpSpPr/>
          <p:nvPr/>
        </p:nvGrpSpPr>
        <p:grpSpPr>
          <a:xfrm>
            <a:off x="11724000" y="0"/>
            <a:ext cx="468000" cy="482400"/>
            <a:chOff x="11478564" y="986984"/>
            <a:chExt cx="468000" cy="482400"/>
          </a:xfrm>
        </p:grpSpPr>
        <p:cxnSp>
          <p:nvCxnSpPr>
            <p:cNvPr id="36" name="Google Shape;36;p25"/>
            <p:cNvCxnSpPr/>
            <p:nvPr/>
          </p:nvCxnSpPr>
          <p:spPr>
            <a:xfrm>
              <a:off x="11712564" y="986984"/>
              <a:ext cx="0" cy="482400"/>
            </a:xfrm>
            <a:prstGeom prst="straightConnector1">
              <a:avLst/>
            </a:prstGeom>
            <a:noFill/>
            <a:ln cap="flat" cmpd="sng" w="101600">
              <a:solidFill>
                <a:srgbClr val="3ED0B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" name="Google Shape;37;p25"/>
            <p:cNvCxnSpPr/>
            <p:nvPr/>
          </p:nvCxnSpPr>
          <p:spPr>
            <a:xfrm>
              <a:off x="11712564" y="987928"/>
              <a:ext cx="0" cy="468000"/>
            </a:xfrm>
            <a:prstGeom prst="straightConnector1">
              <a:avLst/>
            </a:prstGeom>
            <a:noFill/>
            <a:ln cap="flat" cmpd="sng" w="101600">
              <a:solidFill>
                <a:srgbClr val="3ED0B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38" name="Google Shape;38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36166" y="2448239"/>
            <a:ext cx="1476000" cy="14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5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ИНСТРУКЦИИ</a:t>
            </a:r>
            <a:endParaRPr/>
          </a:p>
        </p:txBody>
      </p:sp>
      <p:sp>
        <p:nvSpPr>
          <p:cNvPr id="40" name="Google Shape;40;p25"/>
          <p:cNvSpPr txBox="1"/>
          <p:nvPr/>
        </p:nvSpPr>
        <p:spPr>
          <a:xfrm>
            <a:off x="3575720" y="-737435"/>
            <a:ext cx="3636442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Вариант обложки 1</a:t>
            </a:r>
            <a:endParaRPr/>
          </a:p>
        </p:txBody>
      </p:sp>
      <p:sp>
        <p:nvSpPr>
          <p:cNvPr id="41" name="Google Shape;41;p25"/>
          <p:cNvSpPr txBox="1"/>
          <p:nvPr>
            <p:ph type="ctrTitle"/>
          </p:nvPr>
        </p:nvSpPr>
        <p:spPr>
          <a:xfrm>
            <a:off x="695325" y="3807624"/>
            <a:ext cx="5400675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25"/>
          <p:cNvSpPr txBox="1"/>
          <p:nvPr>
            <p:ph idx="1" type="body"/>
          </p:nvPr>
        </p:nvSpPr>
        <p:spPr>
          <a:xfrm>
            <a:off x="695324" y="5147900"/>
            <a:ext cx="54006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25"/>
          <p:cNvSpPr txBox="1"/>
          <p:nvPr>
            <p:ph idx="2" type="body"/>
          </p:nvPr>
        </p:nvSpPr>
        <p:spPr>
          <a:xfrm>
            <a:off x="695324" y="5661248"/>
            <a:ext cx="5400676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4" name="Google Shape;44;p25"/>
          <p:cNvGrpSpPr/>
          <p:nvPr/>
        </p:nvGrpSpPr>
        <p:grpSpPr>
          <a:xfrm rot="2700000">
            <a:off x="3030411" y="883717"/>
            <a:ext cx="252000" cy="252000"/>
            <a:chOff x="1045009" y="1315823"/>
            <a:chExt cx="252000" cy="252000"/>
          </a:xfrm>
        </p:grpSpPr>
        <p:cxnSp>
          <p:nvCxnSpPr>
            <p:cNvPr id="45" name="Google Shape;45;p25"/>
            <p:cNvCxnSpPr/>
            <p:nvPr/>
          </p:nvCxnSpPr>
          <p:spPr>
            <a:xfrm>
              <a:off x="1171009" y="1315823"/>
              <a:ext cx="0" cy="2520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" name="Google Shape;46;p25"/>
            <p:cNvCxnSpPr/>
            <p:nvPr/>
          </p:nvCxnSpPr>
          <p:spPr>
            <a:xfrm>
              <a:off x="1171009" y="1315823"/>
              <a:ext cx="0" cy="252000"/>
            </a:xfrm>
            <a:prstGeom prst="straightConnector1">
              <a:avLst/>
            </a:prstGeom>
            <a:noFill/>
            <a:ln cap="flat" cmpd="sng" w="12700">
              <a:solidFill>
                <a:srgbClr val="151A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2">
  <p:cSld name="Титульный слайд 2">
    <p:bg>
      <p:bgPr>
        <a:solidFill>
          <a:srgbClr val="F7F3ED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94810" y="239"/>
            <a:ext cx="4421870" cy="78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400" y="4897860"/>
            <a:ext cx="3441600" cy="1483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62848" y="983167"/>
            <a:ext cx="2448000" cy="24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79200" y="3479"/>
            <a:ext cx="983648" cy="97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82400" y="3442880"/>
            <a:ext cx="496800" cy="4901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6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ИНСТРУКЦИИ</a:t>
            </a:r>
            <a:endParaRPr/>
          </a:p>
        </p:txBody>
      </p:sp>
      <p:sp>
        <p:nvSpPr>
          <p:cNvPr id="54" name="Google Shape;54;p26"/>
          <p:cNvSpPr txBox="1"/>
          <p:nvPr/>
        </p:nvSpPr>
        <p:spPr>
          <a:xfrm>
            <a:off x="3575720" y="-737435"/>
            <a:ext cx="3636442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Вариант обложки 2</a:t>
            </a:r>
            <a:endParaRPr/>
          </a:p>
        </p:txBody>
      </p:sp>
      <p:sp>
        <p:nvSpPr>
          <p:cNvPr id="55" name="Google Shape;55;p26"/>
          <p:cNvSpPr txBox="1"/>
          <p:nvPr>
            <p:ph type="ctrTitle"/>
          </p:nvPr>
        </p:nvSpPr>
        <p:spPr>
          <a:xfrm>
            <a:off x="695325" y="3807624"/>
            <a:ext cx="5400675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26"/>
          <p:cNvSpPr txBox="1"/>
          <p:nvPr>
            <p:ph idx="1" type="body"/>
          </p:nvPr>
        </p:nvSpPr>
        <p:spPr>
          <a:xfrm>
            <a:off x="695324" y="5147900"/>
            <a:ext cx="54006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26"/>
          <p:cNvSpPr txBox="1"/>
          <p:nvPr>
            <p:ph idx="2" type="body"/>
          </p:nvPr>
        </p:nvSpPr>
        <p:spPr>
          <a:xfrm>
            <a:off x="695324" y="5661248"/>
            <a:ext cx="5400676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8" name="Google Shape;58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8278" y="703612"/>
            <a:ext cx="2010092" cy="612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91268" y="703612"/>
            <a:ext cx="2004497" cy="6122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26"/>
          <p:cNvGrpSpPr/>
          <p:nvPr/>
        </p:nvGrpSpPr>
        <p:grpSpPr>
          <a:xfrm rot="2700000">
            <a:off x="3030411" y="883717"/>
            <a:ext cx="252000" cy="252000"/>
            <a:chOff x="1045009" y="1315823"/>
            <a:chExt cx="252000" cy="252000"/>
          </a:xfrm>
        </p:grpSpPr>
        <p:cxnSp>
          <p:nvCxnSpPr>
            <p:cNvPr id="61" name="Google Shape;61;p26"/>
            <p:cNvCxnSpPr/>
            <p:nvPr/>
          </p:nvCxnSpPr>
          <p:spPr>
            <a:xfrm>
              <a:off x="1171009" y="1315823"/>
              <a:ext cx="0" cy="2520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2" name="Google Shape;62;p26"/>
            <p:cNvCxnSpPr/>
            <p:nvPr/>
          </p:nvCxnSpPr>
          <p:spPr>
            <a:xfrm>
              <a:off x="1171009" y="1315823"/>
              <a:ext cx="0" cy="252000"/>
            </a:xfrm>
            <a:prstGeom prst="straightConnector1">
              <a:avLst/>
            </a:prstGeom>
            <a:noFill/>
            <a:ln cap="flat" cmpd="sng" w="12700">
              <a:solidFill>
                <a:srgbClr val="151A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3">
  <p:cSld name="Титульный слайд 3">
    <p:bg>
      <p:bgPr>
        <a:solidFill>
          <a:srgbClr val="F7F3ED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70130" y="0"/>
            <a:ext cx="4421870" cy="78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12800" y="2930445"/>
            <a:ext cx="979200" cy="97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53846" y="3913465"/>
            <a:ext cx="2457136" cy="2457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28985" y="1462999"/>
            <a:ext cx="981997" cy="981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53846" y="-3599"/>
            <a:ext cx="497633" cy="490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400000">
            <a:off x="10707355" y="2458"/>
            <a:ext cx="1476000" cy="14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7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ИНСТРУКЦИИ</a:t>
            </a:r>
            <a:endParaRPr/>
          </a:p>
        </p:txBody>
      </p:sp>
      <p:sp>
        <p:nvSpPr>
          <p:cNvPr id="71" name="Google Shape;71;p27"/>
          <p:cNvSpPr txBox="1"/>
          <p:nvPr/>
        </p:nvSpPr>
        <p:spPr>
          <a:xfrm>
            <a:off x="3575720" y="-737435"/>
            <a:ext cx="3636442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Вариант обложки 3</a:t>
            </a:r>
            <a:endParaRPr/>
          </a:p>
        </p:txBody>
      </p:sp>
      <p:sp>
        <p:nvSpPr>
          <p:cNvPr id="72" name="Google Shape;72;p27"/>
          <p:cNvSpPr txBox="1"/>
          <p:nvPr>
            <p:ph type="ctrTitle"/>
          </p:nvPr>
        </p:nvSpPr>
        <p:spPr>
          <a:xfrm>
            <a:off x="695325" y="3807624"/>
            <a:ext cx="5400675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3" name="Google Shape;73;p27"/>
          <p:cNvSpPr txBox="1"/>
          <p:nvPr>
            <p:ph idx="1" type="body"/>
          </p:nvPr>
        </p:nvSpPr>
        <p:spPr>
          <a:xfrm>
            <a:off x="695324" y="5147900"/>
            <a:ext cx="54006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27"/>
          <p:cNvSpPr txBox="1"/>
          <p:nvPr>
            <p:ph idx="2" type="body"/>
          </p:nvPr>
        </p:nvSpPr>
        <p:spPr>
          <a:xfrm>
            <a:off x="695324" y="5661248"/>
            <a:ext cx="5400676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5" name="Google Shape;75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8278" y="703612"/>
            <a:ext cx="2010092" cy="612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591268" y="703612"/>
            <a:ext cx="2004497" cy="6122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27"/>
          <p:cNvGrpSpPr/>
          <p:nvPr/>
        </p:nvGrpSpPr>
        <p:grpSpPr>
          <a:xfrm rot="2700000">
            <a:off x="3030411" y="883717"/>
            <a:ext cx="252000" cy="252000"/>
            <a:chOff x="1045009" y="1315823"/>
            <a:chExt cx="252000" cy="252000"/>
          </a:xfrm>
        </p:grpSpPr>
        <p:cxnSp>
          <p:nvCxnSpPr>
            <p:cNvPr id="78" name="Google Shape;78;p27"/>
            <p:cNvCxnSpPr/>
            <p:nvPr/>
          </p:nvCxnSpPr>
          <p:spPr>
            <a:xfrm>
              <a:off x="1171009" y="1315823"/>
              <a:ext cx="0" cy="2520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" name="Google Shape;79;p27"/>
            <p:cNvCxnSpPr/>
            <p:nvPr/>
          </p:nvCxnSpPr>
          <p:spPr>
            <a:xfrm>
              <a:off x="1171009" y="1315823"/>
              <a:ext cx="0" cy="252000"/>
            </a:xfrm>
            <a:prstGeom prst="straightConnector1">
              <a:avLst/>
            </a:prstGeom>
            <a:noFill/>
            <a:ln cap="flat" cmpd="sng" w="12700">
              <a:solidFill>
                <a:srgbClr val="151A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4">
  <p:cSld name="Титульный слайд 4">
    <p:bg>
      <p:bgPr>
        <a:solidFill>
          <a:srgbClr val="F7F3ED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72294" y="0"/>
            <a:ext cx="4421870" cy="78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99748" y="1955741"/>
            <a:ext cx="992252" cy="992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06424" y="2925214"/>
            <a:ext cx="515313" cy="515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56240" y="4410000"/>
            <a:ext cx="2448000" cy="24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8748499" y="0"/>
            <a:ext cx="1955741" cy="19557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28"/>
          <p:cNvGrpSpPr/>
          <p:nvPr/>
        </p:nvGrpSpPr>
        <p:grpSpPr>
          <a:xfrm>
            <a:off x="11695874" y="6377506"/>
            <a:ext cx="482400" cy="482400"/>
            <a:chOff x="11471364" y="986984"/>
            <a:chExt cx="482400" cy="482400"/>
          </a:xfrm>
        </p:grpSpPr>
        <p:cxnSp>
          <p:nvCxnSpPr>
            <p:cNvPr id="87" name="Google Shape;87;p28"/>
            <p:cNvCxnSpPr/>
            <p:nvPr/>
          </p:nvCxnSpPr>
          <p:spPr>
            <a:xfrm>
              <a:off x="11712564" y="986984"/>
              <a:ext cx="0" cy="482400"/>
            </a:xfrm>
            <a:prstGeom prst="straightConnector1">
              <a:avLst/>
            </a:prstGeom>
            <a:noFill/>
            <a:ln cap="flat" cmpd="sng" w="101600">
              <a:solidFill>
                <a:srgbClr val="1D51C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8" name="Google Shape;88;p28"/>
            <p:cNvCxnSpPr/>
            <p:nvPr/>
          </p:nvCxnSpPr>
          <p:spPr>
            <a:xfrm>
              <a:off x="11712564" y="976843"/>
              <a:ext cx="0" cy="482400"/>
            </a:xfrm>
            <a:prstGeom prst="straightConnector1">
              <a:avLst/>
            </a:prstGeom>
            <a:noFill/>
            <a:ln cap="flat" cmpd="sng" w="101600">
              <a:solidFill>
                <a:srgbClr val="1D51C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89" name="Google Shape;89;p28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ИНСТРУКЦИИ</a:t>
            </a:r>
            <a:endParaRPr/>
          </a:p>
        </p:txBody>
      </p:sp>
      <p:sp>
        <p:nvSpPr>
          <p:cNvPr id="90" name="Google Shape;90;p28"/>
          <p:cNvSpPr txBox="1"/>
          <p:nvPr/>
        </p:nvSpPr>
        <p:spPr>
          <a:xfrm>
            <a:off x="3575720" y="-737435"/>
            <a:ext cx="3636442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Вариант обложки 4</a:t>
            </a:r>
            <a:endParaRPr/>
          </a:p>
        </p:txBody>
      </p:sp>
      <p:sp>
        <p:nvSpPr>
          <p:cNvPr id="91" name="Google Shape;91;p28"/>
          <p:cNvSpPr txBox="1"/>
          <p:nvPr>
            <p:ph type="ctrTitle"/>
          </p:nvPr>
        </p:nvSpPr>
        <p:spPr>
          <a:xfrm>
            <a:off x="695325" y="3807624"/>
            <a:ext cx="5400675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2" name="Google Shape;92;p28"/>
          <p:cNvSpPr txBox="1"/>
          <p:nvPr>
            <p:ph idx="1" type="body"/>
          </p:nvPr>
        </p:nvSpPr>
        <p:spPr>
          <a:xfrm>
            <a:off x="695324" y="5147900"/>
            <a:ext cx="54006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28"/>
          <p:cNvSpPr txBox="1"/>
          <p:nvPr>
            <p:ph idx="2" type="body"/>
          </p:nvPr>
        </p:nvSpPr>
        <p:spPr>
          <a:xfrm>
            <a:off x="695324" y="5661248"/>
            <a:ext cx="5400676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4" name="Google Shape;94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8278" y="703612"/>
            <a:ext cx="2010092" cy="612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91268" y="703612"/>
            <a:ext cx="2004497" cy="6122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28"/>
          <p:cNvGrpSpPr/>
          <p:nvPr/>
        </p:nvGrpSpPr>
        <p:grpSpPr>
          <a:xfrm rot="2700000">
            <a:off x="3030411" y="883717"/>
            <a:ext cx="252000" cy="252000"/>
            <a:chOff x="1045009" y="1315823"/>
            <a:chExt cx="252000" cy="252000"/>
          </a:xfrm>
        </p:grpSpPr>
        <p:cxnSp>
          <p:nvCxnSpPr>
            <p:cNvPr id="97" name="Google Shape;97;p28"/>
            <p:cNvCxnSpPr/>
            <p:nvPr/>
          </p:nvCxnSpPr>
          <p:spPr>
            <a:xfrm>
              <a:off x="1171009" y="1315823"/>
              <a:ext cx="0" cy="2520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8" name="Google Shape;98;p28"/>
            <p:cNvCxnSpPr/>
            <p:nvPr/>
          </p:nvCxnSpPr>
          <p:spPr>
            <a:xfrm>
              <a:off x="1171009" y="1315823"/>
              <a:ext cx="0" cy="252000"/>
            </a:xfrm>
            <a:prstGeom prst="straightConnector1">
              <a:avLst/>
            </a:prstGeom>
            <a:noFill/>
            <a:ln cap="flat" cmpd="sng" w="12700">
              <a:solidFill>
                <a:srgbClr val="151A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1 (2 спикера)">
  <p:cSld name="Титульный слайд 1 (2 спикера)">
    <p:bg>
      <p:bgPr>
        <a:solidFill>
          <a:srgbClr val="F7F3ED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9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ИНСТРУКЦИИ</a:t>
            </a:r>
            <a:endParaRPr/>
          </a:p>
        </p:txBody>
      </p:sp>
      <p:sp>
        <p:nvSpPr>
          <p:cNvPr id="101" name="Google Shape;101;p29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ИНСТРУКЦИИ</a:t>
            </a:r>
            <a:endParaRPr/>
          </a:p>
        </p:txBody>
      </p:sp>
      <p:sp>
        <p:nvSpPr>
          <p:cNvPr id="102" name="Google Shape;102;p29"/>
          <p:cNvSpPr txBox="1"/>
          <p:nvPr/>
        </p:nvSpPr>
        <p:spPr>
          <a:xfrm>
            <a:off x="3575720" y="-737435"/>
            <a:ext cx="3636442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Вариант обложки 1, 2 докладчика</a:t>
            </a:r>
            <a:endParaRPr/>
          </a:p>
        </p:txBody>
      </p:sp>
      <p:pic>
        <p:nvPicPr>
          <p:cNvPr id="103" name="Google Shape;10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94810" y="239"/>
            <a:ext cx="4421870" cy="78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3652" y="0"/>
            <a:ext cx="2448000" cy="24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85426" y="4497830"/>
            <a:ext cx="3420000" cy="1884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29"/>
          <p:cNvGrpSpPr/>
          <p:nvPr/>
        </p:nvGrpSpPr>
        <p:grpSpPr>
          <a:xfrm>
            <a:off x="11724000" y="0"/>
            <a:ext cx="468000" cy="482400"/>
            <a:chOff x="11478564" y="986984"/>
            <a:chExt cx="468000" cy="482400"/>
          </a:xfrm>
        </p:grpSpPr>
        <p:cxnSp>
          <p:nvCxnSpPr>
            <p:cNvPr id="107" name="Google Shape;107;p29"/>
            <p:cNvCxnSpPr/>
            <p:nvPr/>
          </p:nvCxnSpPr>
          <p:spPr>
            <a:xfrm>
              <a:off x="11712564" y="986984"/>
              <a:ext cx="0" cy="482400"/>
            </a:xfrm>
            <a:prstGeom prst="straightConnector1">
              <a:avLst/>
            </a:prstGeom>
            <a:noFill/>
            <a:ln cap="flat" cmpd="sng" w="101600">
              <a:solidFill>
                <a:srgbClr val="3ED0B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8" name="Google Shape;108;p29"/>
            <p:cNvCxnSpPr/>
            <p:nvPr/>
          </p:nvCxnSpPr>
          <p:spPr>
            <a:xfrm>
              <a:off x="11712564" y="987928"/>
              <a:ext cx="0" cy="468000"/>
            </a:xfrm>
            <a:prstGeom prst="straightConnector1">
              <a:avLst/>
            </a:prstGeom>
            <a:noFill/>
            <a:ln cap="flat" cmpd="sng" w="101600">
              <a:solidFill>
                <a:srgbClr val="3ED0B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09" name="Google Shape;109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36166" y="2448239"/>
            <a:ext cx="1476000" cy="14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9"/>
          <p:cNvSpPr txBox="1"/>
          <p:nvPr>
            <p:ph type="ctrTitle"/>
          </p:nvPr>
        </p:nvSpPr>
        <p:spPr>
          <a:xfrm>
            <a:off x="695325" y="3807624"/>
            <a:ext cx="5400675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1" name="Google Shape;111;p29"/>
          <p:cNvSpPr txBox="1"/>
          <p:nvPr>
            <p:ph idx="1" type="body"/>
          </p:nvPr>
        </p:nvSpPr>
        <p:spPr>
          <a:xfrm>
            <a:off x="695324" y="5147900"/>
            <a:ext cx="252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9"/>
          <p:cNvSpPr txBox="1"/>
          <p:nvPr>
            <p:ph idx="2" type="body"/>
          </p:nvPr>
        </p:nvSpPr>
        <p:spPr>
          <a:xfrm>
            <a:off x="695324" y="5661248"/>
            <a:ext cx="2520000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29"/>
          <p:cNvSpPr txBox="1"/>
          <p:nvPr>
            <p:ph idx="3" type="body"/>
          </p:nvPr>
        </p:nvSpPr>
        <p:spPr>
          <a:xfrm>
            <a:off x="3575720" y="5147900"/>
            <a:ext cx="252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9"/>
          <p:cNvSpPr txBox="1"/>
          <p:nvPr>
            <p:ph idx="4" type="body"/>
          </p:nvPr>
        </p:nvSpPr>
        <p:spPr>
          <a:xfrm>
            <a:off x="3575720" y="5661248"/>
            <a:ext cx="2520000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5" name="Google Shape;115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278" y="703612"/>
            <a:ext cx="2010092" cy="612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91268" y="703612"/>
            <a:ext cx="2004497" cy="6122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29"/>
          <p:cNvGrpSpPr/>
          <p:nvPr/>
        </p:nvGrpSpPr>
        <p:grpSpPr>
          <a:xfrm rot="2700000">
            <a:off x="3030411" y="883717"/>
            <a:ext cx="252000" cy="252000"/>
            <a:chOff x="1045009" y="1315823"/>
            <a:chExt cx="252000" cy="252000"/>
          </a:xfrm>
        </p:grpSpPr>
        <p:cxnSp>
          <p:nvCxnSpPr>
            <p:cNvPr id="118" name="Google Shape;118;p29"/>
            <p:cNvCxnSpPr/>
            <p:nvPr/>
          </p:nvCxnSpPr>
          <p:spPr>
            <a:xfrm>
              <a:off x="1171009" y="1315823"/>
              <a:ext cx="0" cy="2520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9" name="Google Shape;119;p29"/>
            <p:cNvCxnSpPr/>
            <p:nvPr/>
          </p:nvCxnSpPr>
          <p:spPr>
            <a:xfrm>
              <a:off x="1171009" y="1315823"/>
              <a:ext cx="0" cy="252000"/>
            </a:xfrm>
            <a:prstGeom prst="straightConnector1">
              <a:avLst/>
            </a:prstGeom>
            <a:noFill/>
            <a:ln cap="flat" cmpd="sng" w="12700">
              <a:solidFill>
                <a:srgbClr val="151A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2 (2 спикера)">
  <p:cSld name="Титульный слайд 2 (2 спикера)">
    <p:bg>
      <p:bgPr>
        <a:solidFill>
          <a:srgbClr val="F7F3ED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ИНСТРУКЦИИ</a:t>
            </a:r>
            <a:endParaRPr/>
          </a:p>
        </p:txBody>
      </p:sp>
      <p:sp>
        <p:nvSpPr>
          <p:cNvPr id="122" name="Google Shape;122;p30"/>
          <p:cNvSpPr txBox="1"/>
          <p:nvPr/>
        </p:nvSpPr>
        <p:spPr>
          <a:xfrm>
            <a:off x="3575720" y="-737435"/>
            <a:ext cx="3636442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Вариант обложки 2, 2 докладчика</a:t>
            </a:r>
            <a:endParaRPr/>
          </a:p>
        </p:txBody>
      </p:sp>
      <p:pic>
        <p:nvPicPr>
          <p:cNvPr id="123" name="Google Shape;12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94810" y="239"/>
            <a:ext cx="4421870" cy="78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400" y="4897860"/>
            <a:ext cx="3441600" cy="1483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62848" y="983167"/>
            <a:ext cx="2448000" cy="24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79200" y="3479"/>
            <a:ext cx="983648" cy="97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82400" y="3442880"/>
            <a:ext cx="496800" cy="4901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0"/>
          <p:cNvSpPr txBox="1"/>
          <p:nvPr>
            <p:ph type="ctrTitle"/>
          </p:nvPr>
        </p:nvSpPr>
        <p:spPr>
          <a:xfrm>
            <a:off x="695325" y="3807624"/>
            <a:ext cx="5400675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9" name="Google Shape;129;p30"/>
          <p:cNvSpPr txBox="1"/>
          <p:nvPr>
            <p:ph idx="1" type="body"/>
          </p:nvPr>
        </p:nvSpPr>
        <p:spPr>
          <a:xfrm>
            <a:off x="695324" y="5147900"/>
            <a:ext cx="252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30"/>
          <p:cNvSpPr txBox="1"/>
          <p:nvPr>
            <p:ph idx="2" type="body"/>
          </p:nvPr>
        </p:nvSpPr>
        <p:spPr>
          <a:xfrm>
            <a:off x="695324" y="5661248"/>
            <a:ext cx="2520000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30"/>
          <p:cNvSpPr txBox="1"/>
          <p:nvPr>
            <p:ph idx="3" type="body"/>
          </p:nvPr>
        </p:nvSpPr>
        <p:spPr>
          <a:xfrm>
            <a:off x="3575720" y="5147900"/>
            <a:ext cx="252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30"/>
          <p:cNvSpPr txBox="1"/>
          <p:nvPr>
            <p:ph idx="4" type="body"/>
          </p:nvPr>
        </p:nvSpPr>
        <p:spPr>
          <a:xfrm>
            <a:off x="3575720" y="5661248"/>
            <a:ext cx="2520000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3" name="Google Shape;133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8278" y="703612"/>
            <a:ext cx="2010092" cy="612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91268" y="703612"/>
            <a:ext cx="2004497" cy="6122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30"/>
          <p:cNvGrpSpPr/>
          <p:nvPr/>
        </p:nvGrpSpPr>
        <p:grpSpPr>
          <a:xfrm rot="2700000">
            <a:off x="3030411" y="883717"/>
            <a:ext cx="252000" cy="252000"/>
            <a:chOff x="1045009" y="1315823"/>
            <a:chExt cx="252000" cy="252000"/>
          </a:xfrm>
        </p:grpSpPr>
        <p:cxnSp>
          <p:nvCxnSpPr>
            <p:cNvPr id="136" name="Google Shape;136;p30"/>
            <p:cNvCxnSpPr/>
            <p:nvPr/>
          </p:nvCxnSpPr>
          <p:spPr>
            <a:xfrm>
              <a:off x="1171009" y="1315823"/>
              <a:ext cx="0" cy="2520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7" name="Google Shape;137;p30"/>
            <p:cNvCxnSpPr/>
            <p:nvPr/>
          </p:nvCxnSpPr>
          <p:spPr>
            <a:xfrm>
              <a:off x="1171009" y="1315823"/>
              <a:ext cx="0" cy="252000"/>
            </a:xfrm>
            <a:prstGeom prst="straightConnector1">
              <a:avLst/>
            </a:prstGeom>
            <a:noFill/>
            <a:ln cap="flat" cmpd="sng" w="12700">
              <a:solidFill>
                <a:srgbClr val="151A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3 (2 спикера)">
  <p:cSld name="Титульный слайд 3 (2 спикера)">
    <p:bg>
      <p:bgPr>
        <a:solidFill>
          <a:srgbClr val="F7F3ED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"/>
          <p:cNvSpPr txBox="1"/>
          <p:nvPr/>
        </p:nvSpPr>
        <p:spPr>
          <a:xfrm>
            <a:off x="695325" y="-737435"/>
            <a:ext cx="997068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ИНСТРУКЦИИ</a:t>
            </a:r>
            <a:endParaRPr/>
          </a:p>
        </p:txBody>
      </p:sp>
      <p:sp>
        <p:nvSpPr>
          <p:cNvPr id="140" name="Google Shape;140;p31"/>
          <p:cNvSpPr txBox="1"/>
          <p:nvPr/>
        </p:nvSpPr>
        <p:spPr>
          <a:xfrm>
            <a:off x="3575720" y="-737435"/>
            <a:ext cx="3636442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Вариант обложки 3, 2 докладчика</a:t>
            </a:r>
            <a:endParaRPr/>
          </a:p>
        </p:txBody>
      </p:sp>
      <p:pic>
        <p:nvPicPr>
          <p:cNvPr id="141" name="Google Shape;141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70130" y="0"/>
            <a:ext cx="4421870" cy="78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12800" y="2930445"/>
            <a:ext cx="979200" cy="97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53846" y="3913465"/>
            <a:ext cx="2457136" cy="2457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28985" y="1462999"/>
            <a:ext cx="981997" cy="981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53846" y="-3599"/>
            <a:ext cx="497633" cy="490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400000">
            <a:off x="10707355" y="2458"/>
            <a:ext cx="1476000" cy="14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1"/>
          <p:cNvSpPr txBox="1"/>
          <p:nvPr>
            <p:ph type="ctrTitle"/>
          </p:nvPr>
        </p:nvSpPr>
        <p:spPr>
          <a:xfrm>
            <a:off x="695325" y="3807624"/>
            <a:ext cx="5400675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8" name="Google Shape;148;p31"/>
          <p:cNvSpPr txBox="1"/>
          <p:nvPr>
            <p:ph idx="1" type="body"/>
          </p:nvPr>
        </p:nvSpPr>
        <p:spPr>
          <a:xfrm>
            <a:off x="695324" y="5147900"/>
            <a:ext cx="252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31"/>
          <p:cNvSpPr txBox="1"/>
          <p:nvPr>
            <p:ph idx="2" type="body"/>
          </p:nvPr>
        </p:nvSpPr>
        <p:spPr>
          <a:xfrm>
            <a:off x="695324" y="5661248"/>
            <a:ext cx="2520000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31"/>
          <p:cNvSpPr txBox="1"/>
          <p:nvPr>
            <p:ph idx="3" type="body"/>
          </p:nvPr>
        </p:nvSpPr>
        <p:spPr>
          <a:xfrm>
            <a:off x="3575720" y="5147900"/>
            <a:ext cx="252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31"/>
          <p:cNvSpPr txBox="1"/>
          <p:nvPr>
            <p:ph idx="4" type="body"/>
          </p:nvPr>
        </p:nvSpPr>
        <p:spPr>
          <a:xfrm>
            <a:off x="3575720" y="5661248"/>
            <a:ext cx="2520000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52" name="Google Shape;152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8278" y="703612"/>
            <a:ext cx="2010092" cy="612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591268" y="703612"/>
            <a:ext cx="2004497" cy="6122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31"/>
          <p:cNvGrpSpPr/>
          <p:nvPr/>
        </p:nvGrpSpPr>
        <p:grpSpPr>
          <a:xfrm rot="2700000">
            <a:off x="3030411" y="883717"/>
            <a:ext cx="252000" cy="252000"/>
            <a:chOff x="1045009" y="1315823"/>
            <a:chExt cx="252000" cy="252000"/>
          </a:xfrm>
        </p:grpSpPr>
        <p:cxnSp>
          <p:nvCxnSpPr>
            <p:cNvPr id="155" name="Google Shape;155;p31"/>
            <p:cNvCxnSpPr/>
            <p:nvPr/>
          </p:nvCxnSpPr>
          <p:spPr>
            <a:xfrm>
              <a:off x="1171009" y="1315823"/>
              <a:ext cx="0" cy="2520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31"/>
            <p:cNvCxnSpPr/>
            <p:nvPr/>
          </p:nvCxnSpPr>
          <p:spPr>
            <a:xfrm>
              <a:off x="1171009" y="1315823"/>
              <a:ext cx="0" cy="252000"/>
            </a:xfrm>
            <a:prstGeom prst="straightConnector1">
              <a:avLst/>
            </a:prstGeom>
            <a:noFill/>
            <a:ln cap="flat" cmpd="sng" w="12700">
              <a:solidFill>
                <a:srgbClr val="151A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3E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59">
          <p15:clr>
            <a:srgbClr val="F26B43"/>
          </p15:clr>
        </p15:guide>
        <p15:guide id="4" pos="438">
          <p15:clr>
            <a:srgbClr val="F26B43"/>
          </p15:clr>
        </p15:guide>
        <p15:guide id="5" pos="7242">
          <p15:clr>
            <a:srgbClr val="F26B43"/>
          </p15:clr>
        </p15:guide>
        <p15:guide id="6" orient="horz" pos="38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0.png"/><Relationship Id="rId4" Type="http://schemas.openxmlformats.org/officeDocument/2006/relationships/hyperlink" Target="https://www.overleaf.com/read/vqnqgfjtbwsv" TargetMode="External"/><Relationship Id="rId5" Type="http://schemas.openxmlformats.org/officeDocument/2006/relationships/hyperlink" Target="http://t.me/YE5AH" TargetMode="External"/><Relationship Id="rId6" Type="http://schemas.openxmlformats.org/officeDocument/2006/relationships/hyperlink" Target="http://t.me/bratishk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7.png"/><Relationship Id="rId4" Type="http://schemas.openxmlformats.org/officeDocument/2006/relationships/hyperlink" Target="https://merkulov.top/Teaching/Numerical_Linear_Algebra/Matrix_and_Tensor_methods_in_Machine_Learning/MM_in_ML_2.pdf" TargetMode="External"/><Relationship Id="rId5" Type="http://schemas.openxmlformats.org/officeDocument/2006/relationships/hyperlink" Target="http://t.me/YE5AH" TargetMode="External"/><Relationship Id="rId6" Type="http://schemas.openxmlformats.org/officeDocument/2006/relationships/hyperlink" Target="http://t.me/bratishk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t.me/bratishk" TargetMode="External"/><Relationship Id="rId4" Type="http://schemas.openxmlformats.org/officeDocument/2006/relationships/hyperlink" Target="http://t.me/amkatrutsa" TargetMode="External"/><Relationship Id="rId5" Type="http://schemas.openxmlformats.org/officeDocument/2006/relationships/image" Target="../media/image54.png"/><Relationship Id="rId6" Type="http://schemas.openxmlformats.org/officeDocument/2006/relationships/image" Target="../media/image69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hyperlink" Target="https://huggingface.co/facebook/opt-30b" TargetMode="External"/><Relationship Id="rId11" Type="http://schemas.openxmlformats.org/officeDocument/2006/relationships/hyperlink" Target="https://huggingface.co/t5-3b" TargetMode="External"/><Relationship Id="rId22" Type="http://schemas.openxmlformats.org/officeDocument/2006/relationships/hyperlink" Target="https://colab.research.google.com/github/ai-forever/ru-gpts/blob/master/examples/Finetune_RuGPTs_with_HF.ipynb" TargetMode="External"/><Relationship Id="rId10" Type="http://schemas.openxmlformats.org/officeDocument/2006/relationships/hyperlink" Target="https://huggingface.co/t5-large" TargetMode="External"/><Relationship Id="rId21" Type="http://schemas.openxmlformats.org/officeDocument/2006/relationships/hyperlink" Target="https://huggingface.co/facebook/opt-66b" TargetMode="External"/><Relationship Id="rId13" Type="http://schemas.openxmlformats.org/officeDocument/2006/relationships/hyperlink" Target="https://huggingface.co/yandex/yalm-100b" TargetMode="External"/><Relationship Id="rId24" Type="http://schemas.openxmlformats.org/officeDocument/2006/relationships/hyperlink" Target="https://huggingface.co/sberbank-ai/rudalle-Malevich" TargetMode="External"/><Relationship Id="rId12" Type="http://schemas.openxmlformats.org/officeDocument/2006/relationships/hyperlink" Target="https://huggingface.co/t5-11b" TargetMode="External"/><Relationship Id="rId23" Type="http://schemas.openxmlformats.org/officeDocument/2006/relationships/hyperlink" Target="https://huggingface.co/sberbank-ai/mGPT" TargetMode="Externa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huggingface.co/distilgpt2" TargetMode="External"/><Relationship Id="rId4" Type="http://schemas.openxmlformats.org/officeDocument/2006/relationships/hyperlink" Target="https://huggingface.co/gpt2-medium" TargetMode="External"/><Relationship Id="rId9" Type="http://schemas.openxmlformats.org/officeDocument/2006/relationships/hyperlink" Target="https://huggingface.co/t5-small" TargetMode="External"/><Relationship Id="rId15" Type="http://schemas.openxmlformats.org/officeDocument/2006/relationships/hyperlink" Target="https://huggingface.co/facebook/opt-350m" TargetMode="External"/><Relationship Id="rId14" Type="http://schemas.openxmlformats.org/officeDocument/2006/relationships/hyperlink" Target="https://huggingface.co/facebook/opt-125m" TargetMode="External"/><Relationship Id="rId17" Type="http://schemas.openxmlformats.org/officeDocument/2006/relationships/hyperlink" Target="https://huggingface.co/facebook/opt-2.7b" TargetMode="External"/><Relationship Id="rId16" Type="http://schemas.openxmlformats.org/officeDocument/2006/relationships/hyperlink" Target="https://huggingface.co/facebook/opt-1.3b" TargetMode="External"/><Relationship Id="rId5" Type="http://schemas.openxmlformats.org/officeDocument/2006/relationships/hyperlink" Target="https://huggingface.co/gpt2-large" TargetMode="External"/><Relationship Id="rId19" Type="http://schemas.openxmlformats.org/officeDocument/2006/relationships/hyperlink" Target="https://huggingface.co/facebook/opt-13b" TargetMode="External"/><Relationship Id="rId6" Type="http://schemas.openxmlformats.org/officeDocument/2006/relationships/hyperlink" Target="https://huggingface.co/gpt2-xl" TargetMode="External"/><Relationship Id="rId18" Type="http://schemas.openxmlformats.org/officeDocument/2006/relationships/hyperlink" Target="https://huggingface.co/facebook/opt-6.7b" TargetMode="External"/><Relationship Id="rId7" Type="http://schemas.openxmlformats.org/officeDocument/2006/relationships/hyperlink" Target="https://huggingface.co/EleutherAI/gpt-j-6B" TargetMode="External"/><Relationship Id="rId8" Type="http://schemas.openxmlformats.org/officeDocument/2006/relationships/hyperlink" Target="https://huggingface.co/t5-base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0.png"/><Relationship Id="rId4" Type="http://schemas.openxmlformats.org/officeDocument/2006/relationships/image" Target="../media/image7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8.png"/><Relationship Id="rId4" Type="http://schemas.openxmlformats.org/officeDocument/2006/relationships/image" Target="../media/image64.png"/><Relationship Id="rId5" Type="http://schemas.openxmlformats.org/officeDocument/2006/relationships/image" Target="../media/image7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6.png"/><Relationship Id="rId4" Type="http://schemas.openxmlformats.org/officeDocument/2006/relationships/image" Target="../media/image62.png"/><Relationship Id="rId5" Type="http://schemas.openxmlformats.org/officeDocument/2006/relationships/hyperlink" Target="https://colab.research.google.com/drive/17P7q8yL3EUf_hfysT8DI3nqITzjIj0UO?usp=sharing" TargetMode="External"/><Relationship Id="rId6" Type="http://schemas.openxmlformats.org/officeDocument/2006/relationships/hyperlink" Target="http://t.me/bratishk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3.png"/><Relationship Id="rId4" Type="http://schemas.openxmlformats.org/officeDocument/2006/relationships/hyperlink" Target="https://grouplens.org/datasets/movielens/10m/" TargetMode="External"/><Relationship Id="rId5" Type="http://schemas.openxmlformats.org/officeDocument/2006/relationships/hyperlink" Target="https://github.com/evfro/recsys19_hybridsvd/blob/master/data/meta_info_ml10m.csv" TargetMode="External"/><Relationship Id="rId6" Type="http://schemas.openxmlformats.org/officeDocument/2006/relationships/hyperlink" Target="https://t.me/evfro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arxiv.org/pdf/2010.14298.pdf" TargetMode="External"/><Relationship Id="rId4" Type="http://schemas.openxmlformats.org/officeDocument/2006/relationships/hyperlink" Target="https://github.com/cjf00000/StatQuant" TargetMode="External"/><Relationship Id="rId5" Type="http://schemas.openxmlformats.org/officeDocument/2006/relationships/hyperlink" Target="http://t.me/YE5AH" TargetMode="External"/><Relationship Id="rId6" Type="http://schemas.openxmlformats.org/officeDocument/2006/relationships/hyperlink" Target="http://t.me/bratishk" TargetMode="External"/><Relationship Id="rId7" Type="http://schemas.openxmlformats.org/officeDocument/2006/relationships/image" Target="../media/image61.png"/><Relationship Id="rId8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3ED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3b1bc8bb90_0_0"/>
          <p:cNvSpPr txBox="1"/>
          <p:nvPr>
            <p:ph type="ctrTitle"/>
          </p:nvPr>
        </p:nvSpPr>
        <p:spPr>
          <a:xfrm>
            <a:off x="695325" y="3807624"/>
            <a:ext cx="5400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ru-RU"/>
              <a:t>RDLS: Темы проектов по направлению Big Models</a:t>
            </a:r>
            <a:endParaRPr/>
          </a:p>
        </p:txBody>
      </p:sp>
      <p:sp>
        <p:nvSpPr>
          <p:cNvPr id="275" name="Google Shape;275;g13b1bc8bb90_0_0"/>
          <p:cNvSpPr txBox="1"/>
          <p:nvPr>
            <p:ph idx="1" type="body"/>
          </p:nvPr>
        </p:nvSpPr>
        <p:spPr>
          <a:xfrm>
            <a:off x="695324" y="5147900"/>
            <a:ext cx="540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/>
              <a:t>(Обучение больших моделей)</a:t>
            </a:r>
            <a:endParaRPr/>
          </a:p>
        </p:txBody>
      </p:sp>
      <p:sp>
        <p:nvSpPr>
          <p:cNvPr id="276" name="Google Shape;276;g13b1bc8bb90_0_0"/>
          <p:cNvSpPr txBox="1"/>
          <p:nvPr>
            <p:ph idx="2" type="body"/>
          </p:nvPr>
        </p:nvSpPr>
        <p:spPr>
          <a:xfrm>
            <a:off x="695324" y="5966048"/>
            <a:ext cx="54006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/>
              <a:t>Руководитель направления - Иван Оселедец.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g13b1bc8bb90_2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1295" y="552625"/>
            <a:ext cx="7090698" cy="40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13b1bc8bb90_2_8"/>
          <p:cNvSpPr txBox="1"/>
          <p:nvPr>
            <p:ph idx="1" type="body"/>
          </p:nvPr>
        </p:nvSpPr>
        <p:spPr>
          <a:xfrm>
            <a:off x="214550" y="1333650"/>
            <a:ext cx="5213400" cy="28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</a:pPr>
            <a:r>
              <a:rPr b="1" lang="ru-RU"/>
              <a:t>Проблема</a:t>
            </a:r>
            <a:r>
              <a:rPr lang="ru-RU"/>
              <a:t> - сжать слой параметров</a:t>
            </a:r>
            <a:endParaRPr/>
          </a:p>
          <a:p>
            <a:pPr indent="457200" lvl="0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 нейронной сети.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</a:pPr>
            <a:r>
              <a:rPr b="1" lang="ru-RU"/>
              <a:t>Вход</a:t>
            </a:r>
            <a:r>
              <a:rPr lang="ru-RU"/>
              <a:t>: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○"/>
            </a:pPr>
            <a:r>
              <a:rPr lang="ru-RU" sz="1800">
                <a:latin typeface="Inter"/>
                <a:ea typeface="Inter"/>
                <a:cs typeface="Inter"/>
                <a:sym typeface="Inter"/>
              </a:rPr>
              <a:t>тензор весов одного слоя сверточная нейросети</a:t>
            </a:r>
            <a:endParaRPr sz="1800">
              <a:latin typeface="Inter"/>
              <a:ea typeface="Inter"/>
              <a:cs typeface="Inter"/>
              <a:sym typeface="Inter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</a:pPr>
            <a:r>
              <a:rPr b="1" lang="ru-RU"/>
              <a:t>Выход</a:t>
            </a:r>
            <a:r>
              <a:rPr lang="ru-RU"/>
              <a:t>: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сжатый тензор с меньшим числом параметров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</a:pPr>
            <a:r>
              <a:rPr b="1" lang="ru-RU"/>
              <a:t>Методы:</a:t>
            </a:r>
            <a:r>
              <a:rPr lang="ru-RU"/>
              <a:t> </a:t>
            </a:r>
            <a:endParaRPr sz="1700">
              <a:latin typeface="Inter Light"/>
              <a:ea typeface="Inter Light"/>
              <a:cs typeface="Inter Light"/>
              <a:sym typeface="Inter Light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Inter"/>
              <a:buChar char="○"/>
            </a:pPr>
            <a:r>
              <a:rPr lang="ru-RU" sz="1700">
                <a:latin typeface="Inter"/>
                <a:ea typeface="Inter"/>
                <a:cs typeface="Inter"/>
                <a:sym typeface="Inter"/>
              </a:rPr>
              <a:t>ALS for CP decomposition</a:t>
            </a:r>
            <a:endParaRPr sz="1700">
              <a:latin typeface="Inter"/>
              <a:ea typeface="Inter"/>
              <a:cs typeface="Inter"/>
              <a:sym typeface="Inter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Inter"/>
              <a:buChar char="○"/>
            </a:pPr>
            <a:r>
              <a:rPr lang="ru-RU" sz="1700">
                <a:latin typeface="Inter"/>
                <a:ea typeface="Inter"/>
                <a:cs typeface="Inter"/>
                <a:sym typeface="Inter"/>
              </a:rPr>
              <a:t>Adaptive Catalyst for CP-ALS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51" name="Google Shape;351;g13b1bc8bb90_2_8"/>
          <p:cNvSpPr txBox="1"/>
          <p:nvPr>
            <p:ph idx="1" type="body"/>
          </p:nvPr>
        </p:nvSpPr>
        <p:spPr>
          <a:xfrm>
            <a:off x="53500" y="4226300"/>
            <a:ext cx="10801500" cy="27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-RU"/>
              <a:t>Качественный результат:</a:t>
            </a:r>
            <a:r>
              <a:rPr lang="ru-RU"/>
              <a:t> на защите проекта продемонстрировать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○"/>
            </a:pPr>
            <a:r>
              <a:rPr lang="ru-RU" sz="1800">
                <a:latin typeface="Inter"/>
                <a:ea typeface="Inter"/>
                <a:cs typeface="Inter"/>
                <a:sym typeface="Inter"/>
              </a:rPr>
              <a:t>понимание постановки задачи и её особенностей</a:t>
            </a:r>
            <a:endParaRPr sz="1800">
              <a:latin typeface="Inter"/>
              <a:ea typeface="Inter"/>
              <a:cs typeface="Inter"/>
              <a:sym typeface="Inter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○"/>
            </a:pPr>
            <a:r>
              <a:rPr lang="ru-RU" sz="1800">
                <a:latin typeface="Inter"/>
                <a:ea typeface="Inter"/>
                <a:cs typeface="Inter"/>
                <a:sym typeface="Inter"/>
              </a:rPr>
              <a:t>приобретенную экспертизу в тензорных разложениях  и алгоритмах ускоренной  альтернированной оптимизации</a:t>
            </a:r>
            <a:endParaRPr sz="1800">
              <a:latin typeface="Inter"/>
              <a:ea typeface="Inter"/>
              <a:cs typeface="Inter"/>
              <a:sym typeface="Inter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</a:pPr>
            <a:r>
              <a:rPr b="1" lang="ru-RU"/>
              <a:t>Количественная оценка:</a:t>
            </a:r>
            <a:endParaRPr b="1"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○"/>
            </a:pPr>
            <a:r>
              <a:rPr lang="ru-RU" sz="1800">
                <a:latin typeface="Inter"/>
                <a:ea typeface="Inter"/>
                <a:cs typeface="Inter"/>
                <a:sym typeface="Inter"/>
              </a:rPr>
              <a:t>Метрика качества: Compression ratio vs. Accuracy</a:t>
            </a:r>
            <a:endParaRPr sz="1800">
              <a:latin typeface="Inter"/>
              <a:ea typeface="Inter"/>
              <a:cs typeface="Inter"/>
              <a:sym typeface="Inter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</a:pPr>
            <a:r>
              <a:rPr lang="ru-RU"/>
              <a:t>Максимальное кол-во участников в команде: 2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</a:pPr>
            <a:r>
              <a:rPr lang="ru-RU" u="sng">
                <a:solidFill>
                  <a:schemeClr val="hlink"/>
                </a:solidFill>
                <a:hlinkClick r:id="rId4"/>
              </a:rPr>
              <a:t>Подробнее</a:t>
            </a:r>
            <a:r>
              <a:rPr lang="ru-RU"/>
              <a:t> про задачу. </a:t>
            </a:r>
            <a:r>
              <a:rPr lang="ru-RU"/>
              <a:t>Кураторы: Назарий Тупица (</a:t>
            </a:r>
            <a:r>
              <a:rPr lang="ru-RU" u="sng">
                <a:solidFill>
                  <a:schemeClr val="hlink"/>
                </a:solidFill>
                <a:hlinkClick r:id="rId5"/>
              </a:rPr>
              <a:t>@YE5AH</a:t>
            </a:r>
            <a:r>
              <a:rPr lang="ru-RU"/>
              <a:t>), Даня Меркулов (</a:t>
            </a:r>
            <a:r>
              <a:rPr lang="ru-RU" u="sng">
                <a:solidFill>
                  <a:schemeClr val="hlink"/>
                </a:solidFill>
                <a:hlinkClick r:id="rId6"/>
              </a:rPr>
              <a:t>@bratishk</a:t>
            </a:r>
            <a:r>
              <a:rPr lang="ru-RU"/>
              <a:t>)</a:t>
            </a:r>
            <a:endParaRPr/>
          </a:p>
        </p:txBody>
      </p:sp>
      <p:sp>
        <p:nvSpPr>
          <p:cNvPr id="352" name="Google Shape;352;g13b1bc8bb90_2_8"/>
          <p:cNvSpPr txBox="1"/>
          <p:nvPr>
            <p:ph type="title"/>
          </p:nvPr>
        </p:nvSpPr>
        <p:spPr>
          <a:xfrm>
            <a:off x="214550" y="340763"/>
            <a:ext cx="10801500" cy="1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</a:pPr>
            <a:r>
              <a:rPr b="1" lang="ru-RU"/>
              <a:t>BM</a:t>
            </a:r>
            <a:r>
              <a:rPr lang="ru-RU"/>
              <a:t> - Тема 4: </a:t>
            </a:r>
            <a:r>
              <a:rPr b="1" lang="ru-RU"/>
              <a:t>Accelerated Alternating Minimization for tensor compression in CP format.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3b1bc8bb90_0_370"/>
          <p:cNvSpPr txBox="1"/>
          <p:nvPr>
            <p:ph type="title"/>
          </p:nvPr>
        </p:nvSpPr>
        <p:spPr>
          <a:xfrm>
            <a:off x="214550" y="340763"/>
            <a:ext cx="10801500" cy="15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</a:pPr>
            <a:r>
              <a:rPr b="1" lang="ru-RU"/>
              <a:t>BM</a:t>
            </a:r>
            <a:r>
              <a:rPr lang="ru-RU"/>
              <a:t> - Тема 5: </a:t>
            </a:r>
            <a:r>
              <a:rPr b="1" lang="ru-RU"/>
              <a:t>Accelerated Alternating Minimization for tensor compression in TT format.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</a:pPr>
            <a:r>
              <a:t/>
            </a:r>
            <a:endParaRPr b="1"/>
          </a:p>
        </p:txBody>
      </p:sp>
      <p:pic>
        <p:nvPicPr>
          <p:cNvPr id="358" name="Google Shape;358;g13b1bc8bb90_0_3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1125" y="846175"/>
            <a:ext cx="6860575" cy="227802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g13b1bc8bb90_0_370"/>
          <p:cNvSpPr txBox="1"/>
          <p:nvPr>
            <p:ph idx="1" type="body"/>
          </p:nvPr>
        </p:nvSpPr>
        <p:spPr>
          <a:xfrm>
            <a:off x="214550" y="1867050"/>
            <a:ext cx="8310300" cy="48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</a:pPr>
            <a:r>
              <a:rPr b="1" lang="ru-RU"/>
              <a:t>Проблема:</a:t>
            </a:r>
            <a:r>
              <a:rPr lang="ru-RU"/>
              <a:t> сжать слой параметров</a:t>
            </a:r>
            <a:endParaRPr/>
          </a:p>
          <a:p>
            <a:pPr indent="457200" lvl="0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 нейронной сети.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</a:pPr>
            <a:r>
              <a:rPr b="1" lang="ru-RU"/>
              <a:t>Вход: </a:t>
            </a:r>
            <a:endParaRPr b="1"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○"/>
            </a:pPr>
            <a:r>
              <a:rPr lang="ru-RU" sz="1800">
                <a:latin typeface="Inter"/>
                <a:ea typeface="Inter"/>
                <a:cs typeface="Inter"/>
                <a:sym typeface="Inter"/>
              </a:rPr>
              <a:t>тензор весов одного слоя </a:t>
            </a:r>
            <a:r>
              <a:rPr lang="ru-RU" sz="1800">
                <a:latin typeface="Inter"/>
                <a:ea typeface="Inter"/>
                <a:cs typeface="Inter"/>
                <a:sym typeface="Inter"/>
              </a:rPr>
              <a:t>сверточная нейросети</a:t>
            </a:r>
            <a:endParaRPr sz="1800">
              <a:latin typeface="Inter"/>
              <a:ea typeface="Inter"/>
              <a:cs typeface="Inter"/>
              <a:sym typeface="Inter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</a:pPr>
            <a:r>
              <a:rPr b="1" lang="ru-RU"/>
              <a:t>Выход:</a:t>
            </a:r>
            <a:endParaRPr b="1"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○"/>
            </a:pPr>
            <a:r>
              <a:rPr lang="ru-RU" sz="1800">
                <a:latin typeface="Inter"/>
                <a:ea typeface="Inter"/>
                <a:cs typeface="Inter"/>
                <a:sym typeface="Inter"/>
              </a:rPr>
              <a:t>сжатый тензор с меньшим числом параметров</a:t>
            </a:r>
            <a:endParaRPr sz="1800">
              <a:latin typeface="Inter"/>
              <a:ea typeface="Inter"/>
              <a:cs typeface="Inter"/>
              <a:sym typeface="Inter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</a:pPr>
            <a:r>
              <a:rPr b="1" lang="ru-RU"/>
              <a:t>М</a:t>
            </a:r>
            <a:r>
              <a:rPr b="1" lang="ru-RU"/>
              <a:t>етоды: </a:t>
            </a:r>
            <a:endParaRPr b="1"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○"/>
            </a:pPr>
            <a:r>
              <a:rPr lang="ru-RU" sz="1800">
                <a:latin typeface="Inter"/>
                <a:ea typeface="Inter"/>
                <a:cs typeface="Inter"/>
                <a:sym typeface="Inter"/>
              </a:rPr>
              <a:t>ALS for TT decomposition</a:t>
            </a:r>
            <a:endParaRPr sz="1800">
              <a:latin typeface="Inter"/>
              <a:ea typeface="Inter"/>
              <a:cs typeface="Inter"/>
              <a:sym typeface="Inter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○"/>
            </a:pPr>
            <a:r>
              <a:rPr lang="ru-RU" sz="1800">
                <a:latin typeface="Inter"/>
                <a:ea typeface="Inter"/>
                <a:cs typeface="Inter"/>
                <a:sym typeface="Inter"/>
              </a:rPr>
              <a:t>Nesterov’s acceleration for TT-</a:t>
            </a:r>
            <a:r>
              <a:rPr lang="ru-RU" sz="1800">
                <a:latin typeface="Inter"/>
                <a:ea typeface="Inter"/>
                <a:cs typeface="Inter"/>
                <a:sym typeface="Inter"/>
              </a:rPr>
              <a:t>ALS</a:t>
            </a:r>
            <a:endParaRPr sz="1800"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</a:pPr>
            <a:r>
              <a:rPr b="1" lang="ru-RU"/>
              <a:t>Качественный результат:</a:t>
            </a:r>
            <a:r>
              <a:rPr lang="ru-RU"/>
              <a:t> на защите проекта продемонстрировать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○"/>
            </a:pPr>
            <a:r>
              <a:rPr lang="ru-RU" sz="1800">
                <a:latin typeface="Inter"/>
                <a:ea typeface="Inter"/>
                <a:cs typeface="Inter"/>
                <a:sym typeface="Inter"/>
              </a:rPr>
              <a:t>понимание постановки задачи и её особенностей</a:t>
            </a:r>
            <a:endParaRPr sz="1800">
              <a:latin typeface="Inter"/>
              <a:ea typeface="Inter"/>
              <a:cs typeface="Inter"/>
              <a:sym typeface="Inter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○"/>
            </a:pPr>
            <a:r>
              <a:rPr lang="ru-RU" sz="1800">
                <a:latin typeface="Inter"/>
                <a:ea typeface="Inter"/>
                <a:cs typeface="Inter"/>
                <a:sym typeface="Inter"/>
              </a:rPr>
              <a:t>приобретенную экспертизу в тензорных разложениях  и алгоритмах ускоренной  альтернированной оптимизации</a:t>
            </a:r>
            <a:endParaRPr sz="1800">
              <a:latin typeface="Inter"/>
              <a:ea typeface="Inter"/>
              <a:cs typeface="Inter"/>
              <a:sym typeface="Inter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</a:pPr>
            <a:r>
              <a:rPr b="1" lang="ru-RU"/>
              <a:t>Количественная оценка:</a:t>
            </a:r>
            <a:endParaRPr b="1"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○"/>
            </a:pPr>
            <a:r>
              <a:rPr lang="ru-RU" sz="1800">
                <a:latin typeface="Inter"/>
                <a:ea typeface="Inter"/>
                <a:cs typeface="Inter"/>
                <a:sym typeface="Inter"/>
              </a:rPr>
              <a:t>Метрика качества: Compression ratio vs. accuracy</a:t>
            </a:r>
            <a:endParaRPr sz="1800">
              <a:latin typeface="Inter"/>
              <a:ea typeface="Inter"/>
              <a:cs typeface="Inter"/>
              <a:sym typeface="Inter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</a:pPr>
            <a:r>
              <a:rPr lang="ru-RU"/>
              <a:t>Максимальное кол-во участников в команде: 2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u="sng">
                <a:solidFill>
                  <a:schemeClr val="hlink"/>
                </a:solidFill>
                <a:hlinkClick r:id="rId4"/>
              </a:rPr>
              <a:t>Подробнее</a:t>
            </a:r>
            <a:r>
              <a:rPr lang="ru-RU"/>
              <a:t> про ТТ разложение</a:t>
            </a:r>
            <a:r>
              <a:rPr lang="ru-RU"/>
              <a:t>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/>
              <a:t>Кураторы: Назарий Тупица (</a:t>
            </a:r>
            <a:r>
              <a:rPr lang="ru-RU" u="sng">
                <a:solidFill>
                  <a:schemeClr val="hlink"/>
                </a:solidFill>
                <a:hlinkClick r:id="rId5"/>
              </a:rPr>
              <a:t>@YE5AH</a:t>
            </a:r>
            <a:r>
              <a:rPr lang="ru-RU"/>
              <a:t>), Даня Меркулов (</a:t>
            </a:r>
            <a:r>
              <a:rPr lang="ru-RU" u="sng">
                <a:solidFill>
                  <a:schemeClr val="hlink"/>
                </a:solidFill>
                <a:hlinkClick r:id="rId6"/>
              </a:rPr>
              <a:t>@bratishk</a:t>
            </a:r>
            <a:r>
              <a:rPr lang="ru-RU"/>
              <a:t>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3b1bc8bb90_0_380"/>
          <p:cNvSpPr txBox="1"/>
          <p:nvPr>
            <p:ph type="title"/>
          </p:nvPr>
        </p:nvSpPr>
        <p:spPr>
          <a:xfrm>
            <a:off x="695250" y="728663"/>
            <a:ext cx="108015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</a:pPr>
            <a:r>
              <a:rPr b="1" lang="ru-RU"/>
              <a:t>BM</a:t>
            </a:r>
            <a:r>
              <a:rPr lang="ru-RU"/>
              <a:t> - Тема 1: Поиграем с ОГРОМНЫМИ моделями</a:t>
            </a:r>
            <a:endParaRPr/>
          </a:p>
        </p:txBody>
      </p:sp>
      <p:sp>
        <p:nvSpPr>
          <p:cNvPr id="282" name="Google Shape;282;g13b1bc8bb90_0_380"/>
          <p:cNvSpPr txBox="1"/>
          <p:nvPr>
            <p:ph idx="1" type="body"/>
          </p:nvPr>
        </p:nvSpPr>
        <p:spPr>
          <a:xfrm>
            <a:off x="575525" y="1405075"/>
            <a:ext cx="8135700" cy="43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Обучение больших моделей сопряжено с набором технических и математических сложностей. В рамках проекта предлагается познакомиться лично с этими вызовами и попробовать запустить эти модели на имеющихся ресурсах (GPU в Colab и кластер сириуса). </a:t>
            </a:r>
            <a:br>
              <a:rPr lang="ru-RU"/>
            </a:br>
            <a:r>
              <a:rPr lang="ru-RU"/>
              <a:t>Есть ряд  трюков, позволяющих запихнуть большую модель в имеющееся железо:</a:t>
            </a:r>
            <a:endParaRPr/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Helvetica Neue"/>
              <a:buChar char="●"/>
            </a:pPr>
            <a:r>
              <a:rPr lang="ru-RU" sz="1300">
                <a:latin typeface="Helvetica Neue"/>
                <a:ea typeface="Helvetica Neue"/>
                <a:cs typeface="Helvetica Neue"/>
                <a:sym typeface="Helvetica Neue"/>
              </a:rPr>
              <a:t>Gradient checkpointing</a:t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Helvetica Neue"/>
              <a:buChar char="●"/>
            </a:pPr>
            <a:r>
              <a:rPr lang="ru-RU" sz="1300">
                <a:latin typeface="Helvetica Neue"/>
                <a:ea typeface="Helvetica Neue"/>
                <a:cs typeface="Helvetica Neue"/>
                <a:sym typeface="Helvetica Neue"/>
              </a:rPr>
              <a:t>Gradient accumulation</a:t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Helvetica Neue"/>
              <a:buChar char="●"/>
            </a:pPr>
            <a:r>
              <a:rPr lang="ru-RU" sz="1300">
                <a:latin typeface="Helvetica Neue"/>
                <a:ea typeface="Helvetica Neue"/>
                <a:cs typeface="Helvetica Neue"/>
                <a:sym typeface="Helvetica Neue"/>
              </a:rPr>
              <a:t>Low precision optimizers</a:t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Helvetica Neue"/>
              <a:buChar char="●"/>
            </a:pPr>
            <a:r>
              <a:rPr lang="ru-RU" sz="1300">
                <a:latin typeface="Helvetica Neue"/>
                <a:ea typeface="Helvetica Neue"/>
                <a:cs typeface="Helvetica Neue"/>
                <a:sym typeface="Helvetica Neue"/>
              </a:rPr>
              <a:t>Data parallelism с несколькими GPU</a:t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Helvetica Neue"/>
              <a:buChar char="●"/>
            </a:pPr>
            <a:r>
              <a:rPr lang="ru-RU" sz="1300">
                <a:latin typeface="Helvetica Neue"/>
                <a:ea typeface="Helvetica Neue"/>
                <a:cs typeface="Helvetica Neue"/>
                <a:sym typeface="Helvetica Neue"/>
              </a:rPr>
              <a:t>ZeRO (CPU offloading)</a:t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Helvetica Neue"/>
              <a:buChar char="●"/>
            </a:pPr>
            <a:r>
              <a:rPr lang="ru-RU" sz="1300">
                <a:latin typeface="Helvetica Neue"/>
                <a:ea typeface="Helvetica Neue"/>
                <a:cs typeface="Helvetica Neue"/>
                <a:sym typeface="Helvetica Neue"/>
              </a:rPr>
              <a:t>Fewbit quantization, RMM, и т.д.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</a:pPr>
            <a:r>
              <a:rPr b="1" lang="ru-RU"/>
              <a:t>Задача-минимум</a:t>
            </a:r>
            <a:r>
              <a:rPr lang="ru-RU"/>
              <a:t> - запустить forward и backward pass GPT2 на GPU Colab.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-RU"/>
              <a:t>Задача-максимум</a:t>
            </a:r>
            <a:r>
              <a:rPr lang="ru-RU"/>
              <a:t> - запустить fine-tuning модели побольше на нескольких GPU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/>
              <a:t>Размер команд: от 2 до 4 человек.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/>
              <a:t>Кураторы: </a:t>
            </a:r>
            <a:r>
              <a:rPr lang="ru-RU"/>
              <a:t>Даня Меркулов(</a:t>
            </a:r>
            <a:r>
              <a:rPr lang="ru-RU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@bratishk</a:t>
            </a:r>
            <a:r>
              <a:rPr lang="ru-RU"/>
              <a:t>), Александр Катруца (</a:t>
            </a:r>
            <a:r>
              <a:rPr lang="ru-RU" u="sng">
                <a:solidFill>
                  <a:schemeClr val="hlink"/>
                </a:solidFill>
                <a:hlinkClick r:id="rId4"/>
              </a:rPr>
              <a:t>@amkatrutsa</a:t>
            </a:r>
            <a:r>
              <a:rPr lang="ru-RU"/>
              <a:t>)</a:t>
            </a:r>
            <a:endParaRPr/>
          </a:p>
        </p:txBody>
      </p:sp>
      <p:pic>
        <p:nvPicPr>
          <p:cNvPr id="283" name="Google Shape;283;g13b1bc8bb90_0_3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41238" y="2398120"/>
            <a:ext cx="2150075" cy="125872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13b1bc8bb90_0_380"/>
          <p:cNvSpPr txBox="1"/>
          <p:nvPr/>
        </p:nvSpPr>
        <p:spPr>
          <a:xfrm>
            <a:off x="8711225" y="4194525"/>
            <a:ext cx="3410100" cy="15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🧠</a:t>
            </a:r>
            <a:r>
              <a:rPr lang="ru-RU" sz="10000">
                <a:latin typeface="Helvetica Neue Light"/>
                <a:ea typeface="Helvetica Neue Light"/>
                <a:cs typeface="Helvetica Neue Light"/>
                <a:sym typeface="Helvetica Neue Light"/>
              </a:rPr>
              <a:t>🤖</a:t>
            </a:r>
            <a:endParaRPr sz="10000"/>
          </a:p>
        </p:txBody>
      </p:sp>
      <p:pic>
        <p:nvPicPr>
          <p:cNvPr id="285" name="Google Shape;285;g13b1bc8bb90_0_3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68163" y="1711499"/>
            <a:ext cx="627624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13b1bc8bb90_0_38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087225" y="939498"/>
            <a:ext cx="658100" cy="65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13b1bc8bb90_0_38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05288" y="1679313"/>
            <a:ext cx="572700" cy="57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8" name="Google Shape;288;g13b1bc8bb90_0_380"/>
          <p:cNvCxnSpPr>
            <a:stCxn id="283" idx="2"/>
            <a:endCxn id="284" idx="0"/>
          </p:cNvCxnSpPr>
          <p:nvPr/>
        </p:nvCxnSpPr>
        <p:spPr>
          <a:xfrm>
            <a:off x="10416275" y="3656844"/>
            <a:ext cx="0" cy="537600"/>
          </a:xfrm>
          <a:prstGeom prst="straightConnector1">
            <a:avLst/>
          </a:prstGeom>
          <a:noFill/>
          <a:ln cap="flat" cmpd="sng" w="38100">
            <a:solidFill>
              <a:srgbClr val="595959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3b2e761e92_23_0"/>
          <p:cNvSpPr txBox="1"/>
          <p:nvPr>
            <p:ph type="title"/>
          </p:nvPr>
        </p:nvSpPr>
        <p:spPr>
          <a:xfrm>
            <a:off x="695325" y="728663"/>
            <a:ext cx="10801500" cy="387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Обучение больших моделей на коленке.</a:t>
            </a:r>
            <a:endParaRPr/>
          </a:p>
        </p:txBody>
      </p:sp>
      <p:graphicFrame>
        <p:nvGraphicFramePr>
          <p:cNvPr id="294" name="Google Shape;294;g13b2e761e92_23_0"/>
          <p:cNvGraphicFramePr/>
          <p:nvPr/>
        </p:nvGraphicFramePr>
        <p:xfrm>
          <a:off x="952500" y="1297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{EA915236-A146-4F7E-9CFC-45BCFC248C60}</a:tableStyleId>
              </a:tblPr>
              <a:tblGrid>
                <a:gridCol w="1862250"/>
                <a:gridCol w="1366475"/>
              </a:tblGrid>
              <a:tr h="468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Название модели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Количество обучаемых параметров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solidFill>
                            <a:schemeClr val="hlink"/>
                          </a:solidFill>
                          <a:hlinkClick r:id="rId3"/>
                        </a:rPr>
                        <a:t>distillGPT2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82 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solidFill>
                            <a:schemeClr val="hlink"/>
                          </a:solidFill>
                          <a:hlinkClick r:id="rId4"/>
                        </a:rPr>
                        <a:t>GPT2 - medium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355 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solidFill>
                            <a:schemeClr val="hlink"/>
                          </a:solidFill>
                          <a:hlinkClick r:id="rId5"/>
                        </a:rPr>
                        <a:t>GPT2 - large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774 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solidFill>
                            <a:schemeClr val="hlink"/>
                          </a:solidFill>
                          <a:hlinkClick r:id="rId6"/>
                        </a:rPr>
                        <a:t>GPT2 - extra large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1.5 B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solidFill>
                            <a:schemeClr val="hlink"/>
                          </a:solidFill>
                          <a:hlinkClick r:id="rId7"/>
                        </a:rPr>
                        <a:t>GPT - J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6 B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solidFill>
                            <a:schemeClr val="hlink"/>
                          </a:solidFill>
                          <a:hlinkClick r:id="rId8"/>
                        </a:rPr>
                        <a:t>T5 - base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220 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solidFill>
                            <a:schemeClr val="hlink"/>
                          </a:solidFill>
                          <a:hlinkClick r:id="rId9"/>
                        </a:rPr>
                        <a:t>T5 - small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60 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solidFill>
                            <a:schemeClr val="hlink"/>
                          </a:solidFill>
                          <a:hlinkClick r:id="rId10"/>
                        </a:rPr>
                        <a:t>T5 - large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770 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solidFill>
                            <a:schemeClr val="hlink"/>
                          </a:solidFill>
                          <a:hlinkClick r:id="rId11"/>
                        </a:rPr>
                        <a:t>T5 - 3B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3 B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solidFill>
                            <a:schemeClr val="hlink"/>
                          </a:solidFill>
                          <a:hlinkClick r:id="rId12"/>
                        </a:rPr>
                        <a:t>T5 - 11B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11 B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solidFill>
                            <a:schemeClr val="hlink"/>
                          </a:solidFill>
                          <a:hlinkClick r:id="rId13"/>
                        </a:rPr>
                        <a:t>YALM - 100B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100 B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95" name="Google Shape;295;g13b2e761e92_23_0"/>
          <p:cNvGraphicFramePr/>
          <p:nvPr/>
        </p:nvGraphicFramePr>
        <p:xfrm>
          <a:off x="5987738" y="1297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{EA915236-A146-4F7E-9CFC-45BCFC248C60}</a:tableStyleId>
              </a:tblPr>
              <a:tblGrid>
                <a:gridCol w="1862250"/>
                <a:gridCol w="1366475"/>
              </a:tblGrid>
              <a:tr h="468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Название модели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Количество обучаемых параметров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solidFill>
                            <a:schemeClr val="hlink"/>
                          </a:solidFill>
                          <a:hlinkClick r:id="rId14"/>
                        </a:rPr>
                        <a:t>OPT-125M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125</a:t>
                      </a:r>
                      <a:r>
                        <a:rPr lang="ru-RU"/>
                        <a:t> 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solidFill>
                            <a:schemeClr val="hlink"/>
                          </a:solidFill>
                          <a:hlinkClick r:id="rId15"/>
                        </a:rPr>
                        <a:t>OPT-350M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350</a:t>
                      </a:r>
                      <a:r>
                        <a:rPr lang="ru-RU"/>
                        <a:t> 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solidFill>
                            <a:schemeClr val="hlink"/>
                          </a:solidFill>
                          <a:hlinkClick r:id="rId16"/>
                        </a:rPr>
                        <a:t>OPT-1.3B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1.3</a:t>
                      </a:r>
                      <a:r>
                        <a:rPr lang="ru-RU"/>
                        <a:t> B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solidFill>
                            <a:schemeClr val="hlink"/>
                          </a:solidFill>
                          <a:hlinkClick r:id="rId17"/>
                        </a:rPr>
                        <a:t>OPT-2.7B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2</a:t>
                      </a:r>
                      <a:r>
                        <a:rPr lang="ru-RU"/>
                        <a:t>.7 B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solidFill>
                            <a:schemeClr val="hlink"/>
                          </a:solidFill>
                          <a:hlinkClick r:id="rId18"/>
                        </a:rPr>
                        <a:t>OPT-6.7B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6.7 B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solidFill>
                            <a:schemeClr val="hlink"/>
                          </a:solidFill>
                          <a:hlinkClick r:id="rId19"/>
                        </a:rPr>
                        <a:t>OPT-13B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13</a:t>
                      </a:r>
                      <a:r>
                        <a:rPr lang="ru-RU"/>
                        <a:t> B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solidFill>
                            <a:schemeClr val="hlink"/>
                          </a:solidFill>
                          <a:hlinkClick r:id="rId20"/>
                        </a:rPr>
                        <a:t>OPT-30B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3</a:t>
                      </a:r>
                      <a:r>
                        <a:rPr lang="ru-RU"/>
                        <a:t>0 B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solidFill>
                            <a:schemeClr val="hlink"/>
                          </a:solidFill>
                          <a:hlinkClick r:id="rId21"/>
                        </a:rPr>
                        <a:t>OPT-66B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66</a:t>
                      </a:r>
                      <a:r>
                        <a:rPr lang="ru-RU"/>
                        <a:t> B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solidFill>
                            <a:schemeClr val="hlink"/>
                          </a:solidFill>
                          <a:hlinkClick r:id="rId22"/>
                        </a:rPr>
                        <a:t>ruGPT3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solidFill>
                            <a:schemeClr val="hlink"/>
                          </a:solidFill>
                          <a:hlinkClick r:id="rId23"/>
                        </a:rPr>
                        <a:t>mGPT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1.3 B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u="sng">
                          <a:solidFill>
                            <a:schemeClr val="hlink"/>
                          </a:solidFill>
                          <a:hlinkClick r:id="rId24"/>
                        </a:rPr>
                        <a:t>ruDALLE-Malevich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1.3 B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3b2e761e92_32_10"/>
          <p:cNvSpPr txBox="1"/>
          <p:nvPr>
            <p:ph type="title"/>
          </p:nvPr>
        </p:nvSpPr>
        <p:spPr>
          <a:xfrm>
            <a:off x="695325" y="728663"/>
            <a:ext cx="10801500" cy="775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Обучение больших моделей на коленке. Gradient Checkpointing</a:t>
            </a:r>
            <a:endParaRPr/>
          </a:p>
        </p:txBody>
      </p:sp>
      <p:pic>
        <p:nvPicPr>
          <p:cNvPr id="301" name="Google Shape;301;g13b2e761e92_32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3150" y="1865720"/>
            <a:ext cx="7245850" cy="18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13b2e761e92_32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2100" y="4198050"/>
            <a:ext cx="5127790" cy="183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3b2e761e92_32_28"/>
          <p:cNvSpPr txBox="1"/>
          <p:nvPr>
            <p:ph type="title"/>
          </p:nvPr>
        </p:nvSpPr>
        <p:spPr>
          <a:xfrm>
            <a:off x="695325" y="728663"/>
            <a:ext cx="10801500" cy="387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Обучение больших моделей на коленке. Offloading</a:t>
            </a:r>
            <a:endParaRPr/>
          </a:p>
        </p:txBody>
      </p:sp>
      <p:pic>
        <p:nvPicPr>
          <p:cNvPr id="308" name="Google Shape;308;g13b2e761e92_32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2950" y="1705975"/>
            <a:ext cx="4486252" cy="427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3b2e761e92_32_18"/>
          <p:cNvSpPr txBox="1"/>
          <p:nvPr>
            <p:ph type="title"/>
          </p:nvPr>
        </p:nvSpPr>
        <p:spPr>
          <a:xfrm>
            <a:off x="695325" y="728663"/>
            <a:ext cx="10801500" cy="775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Обучение больших моделей на коленке. FewBit quantization and RMM</a:t>
            </a:r>
            <a:endParaRPr/>
          </a:p>
        </p:txBody>
      </p:sp>
      <p:pic>
        <p:nvPicPr>
          <p:cNvPr id="314" name="Google Shape;314;g13b2e761e92_32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350" y="1504474"/>
            <a:ext cx="5997649" cy="176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13b2e761e92_32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0" y="1714950"/>
            <a:ext cx="6096000" cy="154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13b2e761e92_32_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5413" y="3650100"/>
            <a:ext cx="8341326" cy="252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3b1bc8bb90_0_6"/>
          <p:cNvSpPr txBox="1"/>
          <p:nvPr>
            <p:ph type="title"/>
          </p:nvPr>
        </p:nvSpPr>
        <p:spPr>
          <a:xfrm>
            <a:off x="695250" y="728663"/>
            <a:ext cx="108015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</a:pPr>
            <a:r>
              <a:rPr b="1" lang="ru-RU"/>
              <a:t>BM</a:t>
            </a:r>
            <a:r>
              <a:rPr lang="ru-RU"/>
              <a:t> - Тема 6: </a:t>
            </a:r>
            <a:r>
              <a:rPr lang="ru-RU"/>
              <a:t>The problem of exoplanet detection in a nutshell.</a:t>
            </a:r>
            <a:endParaRPr/>
          </a:p>
        </p:txBody>
      </p:sp>
      <p:sp>
        <p:nvSpPr>
          <p:cNvPr id="322" name="Google Shape;322;g13b1bc8bb90_0_6"/>
          <p:cNvSpPr txBox="1"/>
          <p:nvPr>
            <p:ph idx="1" type="body"/>
          </p:nvPr>
        </p:nvSpPr>
        <p:spPr>
          <a:xfrm>
            <a:off x="575525" y="1405075"/>
            <a:ext cx="6459600" cy="10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</a:pPr>
            <a:r>
              <a:rPr b="1" lang="ru-RU"/>
              <a:t>Задача</a:t>
            </a:r>
            <a:r>
              <a:rPr lang="ru-RU"/>
              <a:t> - найти экзопланету с помощью анализа многомерных спектральных данных с телескопов, используя non-negative matrix factorization или нейронные сети.</a:t>
            </a:r>
            <a:endParaRPr/>
          </a:p>
        </p:txBody>
      </p:sp>
      <p:pic>
        <p:nvPicPr>
          <p:cNvPr id="323" name="Google Shape;323;g13b1bc8bb90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6000" y="3832350"/>
            <a:ext cx="1846549" cy="184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13b1bc8bb90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7725" y="887975"/>
            <a:ext cx="5566674" cy="2174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g13b1bc8bb90_0_6"/>
          <p:cNvSpPr txBox="1"/>
          <p:nvPr/>
        </p:nvSpPr>
        <p:spPr>
          <a:xfrm>
            <a:off x="575525" y="2434200"/>
            <a:ext cx="8781900" cy="21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</a:pPr>
            <a:r>
              <a:rPr b="1" lang="ru-RU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Вход</a:t>
            </a:r>
            <a:r>
              <a:rPr lang="ru-RU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: 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○"/>
            </a:pPr>
            <a:r>
              <a:rPr lang="ru-RU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сырые многомерные данные с наземных телескопов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</a:pPr>
            <a:r>
              <a:rPr b="1" lang="ru-RU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Выход</a:t>
            </a:r>
            <a:r>
              <a:rPr lang="ru-RU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○"/>
            </a:pPr>
            <a:r>
              <a:rPr lang="ru-RU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оценка положения кандидатов в экзопланеты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</a:pPr>
            <a:r>
              <a:rPr lang="ru-RU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Базовый метод: Non-negative matrix factorization.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</a:pPr>
            <a:r>
              <a:rPr lang="ru-RU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Максимальное кол-во участников в команде: 3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-RU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Подробнее про задачу </a:t>
            </a:r>
            <a:r>
              <a:rPr lang="ru-RU" sz="1800" u="sng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здесь</a:t>
            </a:r>
            <a:r>
              <a:rPr lang="ru-RU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(колаб ноутбук со ссылками и кодом)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-RU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Кураторы: Даня Меркулов(</a:t>
            </a:r>
            <a:r>
              <a:rPr lang="ru-RU" sz="1800" u="sng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@bratishk</a:t>
            </a:r>
            <a:r>
              <a:rPr lang="ru-RU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), Valentin Leplat.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3b1bc8bb90_4_0"/>
          <p:cNvSpPr txBox="1"/>
          <p:nvPr>
            <p:ph type="title"/>
          </p:nvPr>
        </p:nvSpPr>
        <p:spPr>
          <a:xfrm>
            <a:off x="695325" y="728663"/>
            <a:ext cx="10801500" cy="775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/>
              <a:t>BM </a:t>
            </a:r>
            <a:r>
              <a:rPr lang="ru-RU"/>
              <a:t>- Тема 2: Д</a:t>
            </a:r>
            <a:r>
              <a:rPr lang="ru-RU"/>
              <a:t>вухуровневые рекомендательные системы - опыт индустрии</a:t>
            </a:r>
            <a:endParaRPr/>
          </a:p>
        </p:txBody>
      </p:sp>
      <p:sp>
        <p:nvSpPr>
          <p:cNvPr id="331" name="Google Shape;331;g13b1bc8bb90_4_0"/>
          <p:cNvSpPr txBox="1"/>
          <p:nvPr/>
        </p:nvSpPr>
        <p:spPr>
          <a:xfrm>
            <a:off x="549425" y="1738975"/>
            <a:ext cx="4971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/>
              <a:t>Задача.</a:t>
            </a:r>
            <a:r>
              <a:rPr lang="ru-RU" sz="1800"/>
              <a:t> Построить двухуровневую систему для рекомендации фильмов с применением матричной факторизации и методов на основе деревьев решений.</a:t>
            </a:r>
            <a:endParaRPr sz="1800"/>
          </a:p>
        </p:txBody>
      </p:sp>
      <p:pic>
        <p:nvPicPr>
          <p:cNvPr id="332" name="Google Shape;332;g13b1bc8bb90_4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0425" y="1537750"/>
            <a:ext cx="6096000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13b1bc8bb90_4_0"/>
          <p:cNvSpPr txBox="1"/>
          <p:nvPr/>
        </p:nvSpPr>
        <p:spPr>
          <a:xfrm>
            <a:off x="549425" y="3375025"/>
            <a:ext cx="113154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</a:rPr>
              <a:t>Входные данные. </a:t>
            </a:r>
            <a:r>
              <a:rPr lang="ru-RU" sz="1800">
                <a:solidFill>
                  <a:schemeClr val="dk1"/>
                </a:solidFill>
              </a:rPr>
              <a:t>Открытый датасет </a:t>
            </a:r>
            <a:r>
              <a:rPr lang="ru-RU" sz="1800" u="sng">
                <a:solidFill>
                  <a:schemeClr val="hlink"/>
                </a:solidFill>
                <a:hlinkClick r:id="rId4"/>
              </a:rPr>
              <a:t>Movielens 10M</a:t>
            </a:r>
            <a:r>
              <a:rPr lang="ru-RU" sz="1800">
                <a:solidFill>
                  <a:schemeClr val="dk1"/>
                </a:solidFill>
              </a:rPr>
              <a:t> с пользовательскими рейтингами + </a:t>
            </a:r>
            <a:r>
              <a:rPr lang="ru-RU" sz="1800" u="sng">
                <a:solidFill>
                  <a:schemeClr val="hlink"/>
                </a:solidFill>
                <a:hlinkClick r:id="rId5"/>
              </a:rPr>
              <a:t>дополнительная информация</a:t>
            </a:r>
            <a:r>
              <a:rPr lang="ru-RU" sz="1800">
                <a:solidFill>
                  <a:schemeClr val="dk1"/>
                </a:solidFill>
              </a:rPr>
              <a:t> о фильмах (на основе базы TMDB).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</a:rPr>
              <a:t>Задача минимум</a:t>
            </a:r>
            <a:r>
              <a:rPr lang="ru-RU" sz="1800">
                <a:solidFill>
                  <a:schemeClr val="dk1"/>
                </a:solidFill>
              </a:rPr>
              <a:t>:</a:t>
            </a:r>
            <a:r>
              <a:rPr lang="ru-RU" sz="1800">
                <a:solidFill>
                  <a:schemeClr val="dk1"/>
                </a:solidFill>
              </a:rPr>
              <a:t> </a:t>
            </a:r>
            <a:r>
              <a:rPr lang="ru-RU" sz="1800">
                <a:solidFill>
                  <a:schemeClr val="dk1"/>
                </a:solidFill>
              </a:rPr>
              <a:t>Продемонстрировать понимание особенностей реализации двухуровневых систем. </a:t>
            </a:r>
            <a:r>
              <a:rPr lang="ru-RU" sz="1800">
                <a:solidFill>
                  <a:schemeClr val="dk1"/>
                </a:solidFill>
              </a:rPr>
              <a:t>Реализовать полный цикл сборки и обучения так, чтобы на выходе генерировались рекомендации не хуже случайных.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</a:rPr>
              <a:t>Задача максимум</a:t>
            </a:r>
            <a:r>
              <a:rPr lang="ru-RU" sz="1800">
                <a:solidFill>
                  <a:schemeClr val="dk1"/>
                </a:solidFill>
              </a:rPr>
              <a:t>: Построенная двухуровневая система показывает улучшение относительно бейзлайна. Оценка качества осуществляется на основе </a:t>
            </a:r>
            <a:r>
              <a:rPr lang="ru-RU" sz="1800">
                <a:solidFill>
                  <a:schemeClr val="dk1"/>
                </a:solidFill>
              </a:rPr>
              <a:t>стандартных метрик HR и MRR.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-RU" sz="1800">
                <a:solidFill>
                  <a:schemeClr val="dk1"/>
                </a:solidFill>
              </a:rPr>
              <a:t>Максимальное количество участников в проекте: 5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-RU" sz="1800">
                <a:solidFill>
                  <a:schemeClr val="dk1"/>
                </a:solidFill>
              </a:rPr>
              <a:t>Куратор: Евгений Фролов (</a:t>
            </a:r>
            <a:r>
              <a:rPr lang="ru-RU" sz="1800" u="sng">
                <a:solidFill>
                  <a:schemeClr val="hlink"/>
                </a:solidFill>
                <a:hlinkClick r:id="rId6"/>
              </a:rPr>
              <a:t>@evfro</a:t>
            </a:r>
            <a:r>
              <a:rPr lang="ru-RU" sz="1800">
                <a:solidFill>
                  <a:schemeClr val="dk1"/>
                </a:solidFill>
              </a:rPr>
              <a:t>)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3671ab4cc9_1_0"/>
          <p:cNvSpPr txBox="1"/>
          <p:nvPr>
            <p:ph type="title"/>
          </p:nvPr>
        </p:nvSpPr>
        <p:spPr>
          <a:xfrm>
            <a:off x="695250" y="728675"/>
            <a:ext cx="80160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</a:pPr>
            <a:r>
              <a:rPr b="1" lang="ru-RU"/>
              <a:t>BM</a:t>
            </a:r>
            <a:r>
              <a:rPr lang="ru-RU"/>
              <a:t> - Тема 3: Уменьшаем память при обучении большой нейронной сети</a:t>
            </a:r>
            <a:endParaRPr/>
          </a:p>
        </p:txBody>
      </p:sp>
      <p:sp>
        <p:nvSpPr>
          <p:cNvPr id="339" name="Google Shape;339;g13671ab4cc9_1_0"/>
          <p:cNvSpPr txBox="1"/>
          <p:nvPr>
            <p:ph idx="1" type="body"/>
          </p:nvPr>
        </p:nvSpPr>
        <p:spPr>
          <a:xfrm>
            <a:off x="575525" y="1633675"/>
            <a:ext cx="8135700" cy="50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 индустриальных проектах модели реализуются в “железе”, в котором не поддерживаются операции с плавающей точкой. Возникает необходимость проводить вычисления в целочисленной арифметике, с помощью которой удается проводить вычисления с фиксированной точкой.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Оказывается такой подход дает и плюсы – уменьшается объем хранимой информации, увеличивается скорость вычислений, уменьшается нагрев оборудования.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 статье представлен код с использованием C++ для ResNet-50.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</a:pPr>
            <a:r>
              <a:rPr b="1" lang="ru-RU"/>
              <a:t>Задача-минимум</a:t>
            </a:r>
            <a:r>
              <a:rPr lang="ru-RU"/>
              <a:t> – смоделировать forward и backward с фиксированной точкой с помощью операций с плавающей точкой, и получить фреймворк для проверки результатов на произвольных сетях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-RU"/>
              <a:t>Задача-максимум</a:t>
            </a:r>
            <a:r>
              <a:rPr lang="ru-RU"/>
              <a:t> – реализовать forward и backward с фиксированной точкой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</a:pPr>
            <a:r>
              <a:rPr lang="ru-RU" u="sng">
                <a:solidFill>
                  <a:schemeClr val="hlink"/>
                </a:solidFill>
                <a:hlinkClick r:id="rId3"/>
              </a:rPr>
              <a:t>Статья.</a:t>
            </a:r>
            <a:r>
              <a:rPr lang="ru-RU"/>
              <a:t> </a:t>
            </a:r>
            <a:r>
              <a:rPr lang="ru-RU" u="sng">
                <a:solidFill>
                  <a:schemeClr val="hlink"/>
                </a:solidFill>
                <a:hlinkClick r:id="rId4"/>
              </a:rPr>
              <a:t>Код.</a:t>
            </a:r>
            <a:r>
              <a:rPr lang="ru-RU"/>
              <a:t> Кураторы: Назарий Тупица (</a:t>
            </a:r>
            <a:r>
              <a:rPr lang="ru-RU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@YE5AH</a:t>
            </a:r>
            <a:r>
              <a:rPr lang="ru-RU"/>
              <a:t>), Даня Меркулов (</a:t>
            </a:r>
            <a:r>
              <a:rPr lang="ru-RU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@bratishk</a:t>
            </a:r>
            <a:r>
              <a:rPr lang="ru-RU"/>
              <a:t>)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0" name="Google Shape;340;g13671ab4cc9_1_0"/>
          <p:cNvCxnSpPr>
            <a:stCxn id="341" idx="2"/>
            <a:endCxn id="342" idx="0"/>
          </p:cNvCxnSpPr>
          <p:nvPr/>
        </p:nvCxnSpPr>
        <p:spPr>
          <a:xfrm>
            <a:off x="10416275" y="3656844"/>
            <a:ext cx="0" cy="537600"/>
          </a:xfrm>
          <a:prstGeom prst="straightConnector1">
            <a:avLst/>
          </a:prstGeom>
          <a:noFill/>
          <a:ln cap="flat" cmpd="sng" w="38100">
            <a:solidFill>
              <a:srgbClr val="595959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343" name="Google Shape;343;g13671ab4cc9_1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37344" y="3283475"/>
            <a:ext cx="2988356" cy="297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g13671ab4cc9_1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818525" y="113931"/>
            <a:ext cx="3107175" cy="3169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AIRI Summer School">
      <a:dk1>
        <a:srgbClr val="000000"/>
      </a:dk1>
      <a:lt1>
        <a:srgbClr val="FFFFFF"/>
      </a:lt1>
      <a:dk2>
        <a:srgbClr val="44546A"/>
      </a:dk2>
      <a:lt2>
        <a:srgbClr val="F6F2EC"/>
      </a:lt2>
      <a:accent1>
        <a:srgbClr val="4FBFFE"/>
      </a:accent1>
      <a:accent2>
        <a:srgbClr val="9387F9"/>
      </a:accent2>
      <a:accent3>
        <a:srgbClr val="1D51C8"/>
      </a:accent3>
      <a:accent4>
        <a:srgbClr val="FFCF27"/>
      </a:accent4>
      <a:accent5>
        <a:srgbClr val="3ECFB9"/>
      </a:accent5>
      <a:accent6>
        <a:srgbClr val="F2D9BF"/>
      </a:accent6>
      <a:hlink>
        <a:srgbClr val="3ECFB9"/>
      </a:hlink>
      <a:folHlink>
        <a:srgbClr val="3ECF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2022-06-14T18:03:23Z</dcterms:created>
  <dc:creator>kira.illlarionova@gmail.com</dc:creator>
</cp:coreProperties>
</file>